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9" r:id="rId2"/>
    <p:sldId id="316" r:id="rId3"/>
    <p:sldId id="283" r:id="rId4"/>
    <p:sldId id="285" r:id="rId5"/>
    <p:sldId id="286" r:id="rId6"/>
    <p:sldId id="301" r:id="rId7"/>
    <p:sldId id="306" r:id="rId8"/>
    <p:sldId id="260" r:id="rId9"/>
    <p:sldId id="261" r:id="rId10"/>
    <p:sldId id="263" r:id="rId11"/>
    <p:sldId id="267" r:id="rId12"/>
    <p:sldId id="268" r:id="rId13"/>
    <p:sldId id="269" r:id="rId14"/>
    <p:sldId id="317" r:id="rId15"/>
    <p:sldId id="275" r:id="rId16"/>
    <p:sldId id="280" r:id="rId17"/>
    <p:sldId id="270" r:id="rId18"/>
    <p:sldId id="272" r:id="rId19"/>
    <p:sldId id="311" r:id="rId20"/>
    <p:sldId id="312" r:id="rId21"/>
    <p:sldId id="310" r:id="rId22"/>
    <p:sldId id="307" r:id="rId23"/>
    <p:sldId id="273" r:id="rId24"/>
    <p:sldId id="314" r:id="rId25"/>
    <p:sldId id="315" r:id="rId26"/>
    <p:sldId id="313" r:id="rId27"/>
    <p:sldId id="271" r:id="rId28"/>
    <p:sldId id="290" r:id="rId29"/>
    <p:sldId id="292" r:id="rId30"/>
    <p:sldId id="293" r:id="rId31"/>
    <p:sldId id="294" r:id="rId32"/>
    <p:sldId id="298" r:id="rId33"/>
    <p:sldId id="295" r:id="rId34"/>
    <p:sldId id="296" r:id="rId35"/>
    <p:sldId id="308" r:id="rId36"/>
    <p:sldId id="309" r:id="rId37"/>
    <p:sldId id="323"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00"/>
    <a:srgbClr val="9900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94" d="100"/>
          <a:sy n="94" d="100"/>
        </p:scale>
        <p:origin x="11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91F2894-FBDC-4656-99AA-2B4C455B59B5}" type="datetimeFigureOut">
              <a:rPr lang="en-US"/>
              <a:pPr>
                <a:defRPr/>
              </a:pPr>
              <a:t>11/22/2021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84E1CAB5-6D06-4B66-828F-C5DE8093750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26D7A2-3CFB-4CE2-8BA6-7EB55DBBA9DA}" type="slidenum">
              <a:rPr lang="en-US" altLang="en-US"/>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19399-2F6B-4445-B2B7-205C27C2EA52}" type="slidenum">
              <a:rPr lang="en-US" altLang="en-US"/>
              <a:pPr>
                <a:defRPr/>
              </a:pPr>
              <a:t>‹#›</a:t>
            </a:fld>
            <a:endParaRPr lang="en-US" altLang="en-US"/>
          </a:p>
        </p:txBody>
      </p:sp>
    </p:spTree>
    <p:extLst>
      <p:ext uri="{BB962C8B-B14F-4D97-AF65-F5344CB8AC3E}">
        <p14:creationId xmlns:p14="http://schemas.microsoft.com/office/powerpoint/2010/main" val="3571572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4D8157-7746-45EC-A9E2-2D84D446F44C}" type="slidenum">
              <a:rPr lang="en-US" altLang="en-US"/>
              <a:pPr>
                <a:defRPr/>
              </a:pPr>
              <a:t>‹#›</a:t>
            </a:fld>
            <a:endParaRPr lang="en-US" altLang="en-US"/>
          </a:p>
        </p:txBody>
      </p:sp>
    </p:spTree>
    <p:extLst>
      <p:ext uri="{BB962C8B-B14F-4D97-AF65-F5344CB8AC3E}">
        <p14:creationId xmlns:p14="http://schemas.microsoft.com/office/powerpoint/2010/main" val="380268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E259B4-7C98-4C6E-BB63-30F7642C20AB}" type="slidenum">
              <a:rPr lang="en-US" altLang="en-US"/>
              <a:pPr>
                <a:defRPr/>
              </a:pPr>
              <a:t>‹#›</a:t>
            </a:fld>
            <a:endParaRPr lang="en-US" altLang="en-US"/>
          </a:p>
        </p:txBody>
      </p:sp>
    </p:spTree>
    <p:extLst>
      <p:ext uri="{BB962C8B-B14F-4D97-AF65-F5344CB8AC3E}">
        <p14:creationId xmlns:p14="http://schemas.microsoft.com/office/powerpoint/2010/main" val="300783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3D9928-1894-47A7-A95B-19B69AA55AE1}" type="slidenum">
              <a:rPr lang="en-US" altLang="en-US"/>
              <a:pPr>
                <a:defRPr/>
              </a:pPr>
              <a:t>‹#›</a:t>
            </a:fld>
            <a:endParaRPr lang="en-US" altLang="en-US"/>
          </a:p>
        </p:txBody>
      </p:sp>
    </p:spTree>
    <p:extLst>
      <p:ext uri="{BB962C8B-B14F-4D97-AF65-F5344CB8AC3E}">
        <p14:creationId xmlns:p14="http://schemas.microsoft.com/office/powerpoint/2010/main" val="422508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C27A40-04C5-42D1-984E-E07BD3BF413B}" type="slidenum">
              <a:rPr lang="en-US" altLang="en-US"/>
              <a:pPr>
                <a:defRPr/>
              </a:pPr>
              <a:t>‹#›</a:t>
            </a:fld>
            <a:endParaRPr lang="en-US" altLang="en-US"/>
          </a:p>
        </p:txBody>
      </p:sp>
    </p:spTree>
    <p:extLst>
      <p:ext uri="{BB962C8B-B14F-4D97-AF65-F5344CB8AC3E}">
        <p14:creationId xmlns:p14="http://schemas.microsoft.com/office/powerpoint/2010/main" val="931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012DB4-E002-42BE-BCBE-9BC8D9F77876}" type="slidenum">
              <a:rPr lang="en-US" altLang="en-US"/>
              <a:pPr>
                <a:defRPr/>
              </a:pPr>
              <a:t>‹#›</a:t>
            </a:fld>
            <a:endParaRPr lang="en-US" altLang="en-US"/>
          </a:p>
        </p:txBody>
      </p:sp>
    </p:spTree>
    <p:extLst>
      <p:ext uri="{BB962C8B-B14F-4D97-AF65-F5344CB8AC3E}">
        <p14:creationId xmlns:p14="http://schemas.microsoft.com/office/powerpoint/2010/main" val="41050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797EDC-A523-4B5D-8A47-265D31C0466F}" type="slidenum">
              <a:rPr lang="en-US" altLang="en-US"/>
              <a:pPr>
                <a:defRPr/>
              </a:pPr>
              <a:t>‹#›</a:t>
            </a:fld>
            <a:endParaRPr lang="en-US" altLang="en-US"/>
          </a:p>
        </p:txBody>
      </p:sp>
    </p:spTree>
    <p:extLst>
      <p:ext uri="{BB962C8B-B14F-4D97-AF65-F5344CB8AC3E}">
        <p14:creationId xmlns:p14="http://schemas.microsoft.com/office/powerpoint/2010/main" val="336532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A97B2B-0D0D-4C47-AA57-4DC0D4B5C951}" type="slidenum">
              <a:rPr lang="en-US" altLang="en-US"/>
              <a:pPr>
                <a:defRPr/>
              </a:pPr>
              <a:t>‹#›</a:t>
            </a:fld>
            <a:endParaRPr lang="en-US" altLang="en-US"/>
          </a:p>
        </p:txBody>
      </p:sp>
    </p:spTree>
    <p:extLst>
      <p:ext uri="{BB962C8B-B14F-4D97-AF65-F5344CB8AC3E}">
        <p14:creationId xmlns:p14="http://schemas.microsoft.com/office/powerpoint/2010/main" val="93566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07819F-26D0-4F14-BABA-7042DC2BEB4C}" type="slidenum">
              <a:rPr lang="en-US" altLang="en-US"/>
              <a:pPr>
                <a:defRPr/>
              </a:pPr>
              <a:t>‹#›</a:t>
            </a:fld>
            <a:endParaRPr lang="en-US" altLang="en-US"/>
          </a:p>
        </p:txBody>
      </p:sp>
    </p:spTree>
    <p:extLst>
      <p:ext uri="{BB962C8B-B14F-4D97-AF65-F5344CB8AC3E}">
        <p14:creationId xmlns:p14="http://schemas.microsoft.com/office/powerpoint/2010/main" val="159793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4FA323-F297-4545-A00F-644A37FBBE4E}" type="slidenum">
              <a:rPr lang="en-US" altLang="en-US"/>
              <a:pPr>
                <a:defRPr/>
              </a:pPr>
              <a:t>‹#›</a:t>
            </a:fld>
            <a:endParaRPr lang="en-US" altLang="en-US"/>
          </a:p>
        </p:txBody>
      </p:sp>
    </p:spTree>
    <p:extLst>
      <p:ext uri="{BB962C8B-B14F-4D97-AF65-F5344CB8AC3E}">
        <p14:creationId xmlns:p14="http://schemas.microsoft.com/office/powerpoint/2010/main" val="363966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63F667-4D99-4786-8599-D9BA8DB5C59D}" type="slidenum">
              <a:rPr lang="en-US" altLang="en-US"/>
              <a:pPr>
                <a:defRPr/>
              </a:pPr>
              <a:t>‹#›</a:t>
            </a:fld>
            <a:endParaRPr lang="en-US" altLang="en-US"/>
          </a:p>
        </p:txBody>
      </p:sp>
    </p:spTree>
    <p:extLst>
      <p:ext uri="{BB962C8B-B14F-4D97-AF65-F5344CB8AC3E}">
        <p14:creationId xmlns:p14="http://schemas.microsoft.com/office/powerpoint/2010/main" val="302728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0C864-7388-4863-9689-B672F82BE189}" type="slidenum">
              <a:rPr lang="en-US" altLang="en-US"/>
              <a:pPr>
                <a:defRPr/>
              </a:pPr>
              <a:t>‹#›</a:t>
            </a:fld>
            <a:endParaRPr lang="en-US" altLang="en-US"/>
          </a:p>
        </p:txBody>
      </p:sp>
    </p:spTree>
    <p:extLst>
      <p:ext uri="{BB962C8B-B14F-4D97-AF65-F5344CB8AC3E}">
        <p14:creationId xmlns:p14="http://schemas.microsoft.com/office/powerpoint/2010/main" val="203355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113A4D6-348A-40EB-B72C-CD0CAA5AF36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gi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6.png"/><Relationship Id="rId4" Type="http://schemas.openxmlformats.org/officeDocument/2006/relationships/image" Target="../media/image2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0"/>
          <p:cNvSpPr>
            <a:spLocks noChangeArrowheads="1" noChangeShapeType="1" noTextEdit="1"/>
          </p:cNvSpPr>
          <p:nvPr/>
        </p:nvSpPr>
        <p:spPr bwMode="auto">
          <a:xfrm>
            <a:off x="685800" y="1676400"/>
            <a:ext cx="7810500" cy="838200"/>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Đạo đức 4</a:t>
            </a:r>
          </a:p>
        </p:txBody>
      </p:sp>
      <p:sp>
        <p:nvSpPr>
          <p:cNvPr id="2052" name="WordArt 21"/>
          <p:cNvSpPr>
            <a:spLocks noChangeArrowheads="1" noChangeShapeType="1" noTextEdit="1"/>
          </p:cNvSpPr>
          <p:nvPr/>
        </p:nvSpPr>
        <p:spPr bwMode="auto">
          <a:xfrm>
            <a:off x="457200" y="2667000"/>
            <a:ext cx="8229600" cy="4419600"/>
          </a:xfrm>
          <a:prstGeom prst="rect">
            <a:avLst/>
          </a:prstGeom>
        </p:spPr>
        <p:txBody>
          <a:bodyPr wrap="none" fromWordArt="1">
            <a:prstTxWarp prst="textPlain">
              <a:avLst>
                <a:gd name="adj" fmla="val 50000"/>
              </a:avLst>
            </a:prstTxWarp>
          </a:bodyPr>
          <a:lstStyle/>
          <a:p>
            <a:pPr algn="ctr">
              <a:defRPr/>
            </a:pP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6: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Hiếu</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thảo</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với</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ông</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a:p>
            <a:pPr algn="ctr">
              <a:defRPr/>
            </a:pP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cha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mẹ</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a:t>
            </a:r>
          </a:p>
          <a:p>
            <a:pPr algn="ctr">
              <a:defRPr/>
            </a:pPr>
            <a:r>
              <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a:p>
            <a:pPr algn="ctr">
              <a:defRPr/>
            </a:pPr>
            <a:endPar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3076" name="Group 5"/>
          <p:cNvGrpSpPr>
            <a:grpSpLocks/>
          </p:cNvGrpSpPr>
          <p:nvPr/>
        </p:nvGrpSpPr>
        <p:grpSpPr bwMode="auto">
          <a:xfrm>
            <a:off x="139700" y="5387975"/>
            <a:ext cx="8991600" cy="1470025"/>
            <a:chOff x="96" y="3394"/>
            <a:chExt cx="5664" cy="926"/>
          </a:xfrm>
        </p:grpSpPr>
        <p:pic>
          <p:nvPicPr>
            <p:cNvPr id="3079" name="Picture 6"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1037" y="3124200"/>
            <a:ext cx="7547545" cy="1200329"/>
          </a:xfrm>
          <a:prstGeom prst="rect">
            <a:avLst/>
          </a:prstGeom>
          <a:noFill/>
        </p:spPr>
        <p:txBody>
          <a:bodyPr>
            <a:spAutoFit/>
          </a:bodyPr>
          <a:lstStyle/>
          <a:p>
            <a:pPr algn="ctr">
              <a:defRPr/>
            </a:pP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ĐẠO </a:t>
            </a: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a:t>
            </a:r>
            <a:r>
              <a:rPr lang="en-US" sz="3600" b="1" kern="10" dirty="0" smtClean="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ỨC</a:t>
            </a:r>
            <a:endPar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defRPr/>
            </a:pPr>
            <a:r>
              <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6: Hiếu thảo với ông bà  cha </a:t>
            </a:r>
            <a:r>
              <a:rPr lang="en-US" sz="3600" b="1" kern="10" dirty="0" err="1">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mẹ</a:t>
            </a:r>
            <a:endParaRPr lang="en-US" sz="3600" b="1" kern="10" dirty="0">
              <a:ln w="9525">
                <a:solidFill>
                  <a:srgbClr val="FF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419100" y="457200"/>
            <a:ext cx="8191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3600" b="1" dirty="0">
                <a:latin typeface="Times New Roman" panose="02020603050405020304" pitchFamily="18" charset="0"/>
                <a:cs typeface="Times New Roman" panose="02020603050405020304" pitchFamily="18" charset="0"/>
              </a:rPr>
              <a:t>b. Hôm nào đi làm về, mẹ cũng thấy Loan đã chuẩn bị sẵn chậu nước, khăn mặt để mẹ rửa cho mát. Loan còn nhanh nhảu giúp mẹ mang túi vào nhà. </a:t>
            </a:r>
          </a:p>
        </p:txBody>
      </p:sp>
      <p:sp>
        <p:nvSpPr>
          <p:cNvPr id="4" name="Oval 3"/>
          <p:cNvSpPr>
            <a:spLocks noChangeArrowheads="1"/>
          </p:cNvSpPr>
          <p:nvPr/>
        </p:nvSpPr>
        <p:spPr bwMode="auto">
          <a:xfrm>
            <a:off x="5876925" y="3209925"/>
            <a:ext cx="1143000" cy="1590675"/>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Oval 4"/>
          <p:cNvSpPr>
            <a:spLocks noChangeArrowheads="1"/>
          </p:cNvSpPr>
          <p:nvPr/>
        </p:nvSpPr>
        <p:spPr bwMode="auto">
          <a:xfrm>
            <a:off x="6400800" y="4370388"/>
            <a:ext cx="1238250"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Oval 5"/>
          <p:cNvSpPr>
            <a:spLocks noChangeArrowheads="1"/>
          </p:cNvSpPr>
          <p:nvPr/>
        </p:nvSpPr>
        <p:spPr bwMode="auto">
          <a:xfrm>
            <a:off x="5184775" y="4376738"/>
            <a:ext cx="1235075"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Flowchart: Manual Operation 6"/>
          <p:cNvSpPr>
            <a:spLocks noChangeArrowheads="1"/>
          </p:cNvSpPr>
          <p:nvPr/>
        </p:nvSpPr>
        <p:spPr bwMode="auto">
          <a:xfrm rot="10800000">
            <a:off x="6008688" y="4222750"/>
            <a:ext cx="771525" cy="2514600"/>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71500" y="3048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3600" b="1" dirty="0" err="1">
                <a:latin typeface="Times New Roman" panose="02020603050405020304" pitchFamily="18" charset="0"/>
                <a:cs typeface="Times New Roman" panose="02020603050405020304" pitchFamily="18" charset="0"/>
              </a:rPr>
              <a:t>c.Bố</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Hoàng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vừa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rất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mệt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Hoàng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chạy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ra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tận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cửa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đón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hỏi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ngay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Bố</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có</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nhớ</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mua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truyện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con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a:t>
            </a:r>
          </a:p>
        </p:txBody>
      </p:sp>
      <p:sp>
        <p:nvSpPr>
          <p:cNvPr id="4" name="Oval 3"/>
          <p:cNvSpPr>
            <a:spLocks noChangeArrowheads="1"/>
          </p:cNvSpPr>
          <p:nvPr/>
        </p:nvSpPr>
        <p:spPr bwMode="auto">
          <a:xfrm>
            <a:off x="3932238" y="3538538"/>
            <a:ext cx="1030287" cy="1174750"/>
          </a:xfrm>
          <a:prstGeom prst="ellipse">
            <a:avLst/>
          </a:prstGeom>
          <a:solidFill>
            <a:srgbClr val="00B05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Oval 4"/>
          <p:cNvSpPr>
            <a:spLocks noChangeArrowheads="1"/>
          </p:cNvSpPr>
          <p:nvPr/>
        </p:nvSpPr>
        <p:spPr bwMode="auto">
          <a:xfrm>
            <a:off x="3248025" y="4357688"/>
            <a:ext cx="1112838" cy="7874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Flowchart: Manual Operation 5"/>
          <p:cNvSpPr>
            <a:spLocks noChangeArrowheads="1"/>
          </p:cNvSpPr>
          <p:nvPr/>
        </p:nvSpPr>
        <p:spPr bwMode="auto">
          <a:xfrm rot="10800000">
            <a:off x="4065588" y="4706938"/>
            <a:ext cx="695325" cy="1855787"/>
          </a:xfrm>
          <a:prstGeom prst="flowChartManualOperation">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Oval 6"/>
          <p:cNvSpPr>
            <a:spLocks noChangeArrowheads="1"/>
          </p:cNvSpPr>
          <p:nvPr/>
        </p:nvSpPr>
        <p:spPr bwMode="auto">
          <a:xfrm>
            <a:off x="4451350" y="4470400"/>
            <a:ext cx="1114425" cy="7874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0"/>
            <a:ext cx="8610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3600" b="1" dirty="0" err="1" smtClean="0">
                <a:latin typeface="Times New Roman" panose="02020603050405020304" pitchFamily="18" charset="0"/>
                <a:cs typeface="Times New Roman" panose="02020603050405020304" pitchFamily="18" charset="0"/>
              </a:rPr>
              <a:t>d.Ông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nội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của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Hoài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rất</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thích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chơi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cây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cảnh.Hoài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đến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nhà</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bạn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mượn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sách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thấy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ngoài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vườn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nhà</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bạn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có</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khóm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hoa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lạ</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liền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xin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một</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nhánh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mang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về</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cho</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ông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trồng</a:t>
            </a:r>
            <a:r>
              <a:rPr lang="en-US" altLang="en-US" sz="3600" b="1" dirty="0" smtClean="0">
                <a:latin typeface="Times New Roman" panose="02020603050405020304" pitchFamily="18" charset="0"/>
                <a:cs typeface="Times New Roman" panose="02020603050405020304" pitchFamily="18" charset="0"/>
              </a:rPr>
              <a:t>.</a:t>
            </a:r>
          </a:p>
        </p:txBody>
      </p:sp>
      <p:sp>
        <p:nvSpPr>
          <p:cNvPr id="8" name="Oval 7"/>
          <p:cNvSpPr>
            <a:spLocks noChangeArrowheads="1"/>
          </p:cNvSpPr>
          <p:nvPr/>
        </p:nvSpPr>
        <p:spPr bwMode="auto">
          <a:xfrm>
            <a:off x="4081463" y="3100388"/>
            <a:ext cx="1143000" cy="1693862"/>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 name="Oval 8"/>
          <p:cNvSpPr>
            <a:spLocks noChangeArrowheads="1"/>
          </p:cNvSpPr>
          <p:nvPr/>
        </p:nvSpPr>
        <p:spPr bwMode="auto">
          <a:xfrm>
            <a:off x="4605338" y="4260850"/>
            <a:ext cx="1238250" cy="113665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 name="Oval 9"/>
          <p:cNvSpPr>
            <a:spLocks noChangeArrowheads="1"/>
          </p:cNvSpPr>
          <p:nvPr/>
        </p:nvSpPr>
        <p:spPr bwMode="auto">
          <a:xfrm>
            <a:off x="3389313" y="4267200"/>
            <a:ext cx="1235075" cy="113665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1" name="Flowchart: Manual Operation 10"/>
          <p:cNvSpPr>
            <a:spLocks noChangeArrowheads="1"/>
          </p:cNvSpPr>
          <p:nvPr/>
        </p:nvSpPr>
        <p:spPr bwMode="auto">
          <a:xfrm rot="10800000">
            <a:off x="4213225" y="4113213"/>
            <a:ext cx="771525" cy="2678112"/>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9600" y="4572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3600" b="1" dirty="0">
                <a:latin typeface="Times New Roman" panose="02020603050405020304" pitchFamily="18" charset="0"/>
                <a:cs typeface="Times New Roman" panose="02020603050405020304" pitchFamily="18" charset="0"/>
              </a:rPr>
              <a:t>đ.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giờ</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nhóm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bạn</a:t>
            </a:r>
            <a:r>
              <a:rPr lang="en-US" altLang="en-US" sz="3600" b="1" dirty="0">
                <a:latin typeface="Times New Roman" panose="02020603050405020304" pitchFamily="18" charset="0"/>
                <a:cs typeface="Times New Roman" panose="02020603050405020304" pitchFamily="18" charset="0"/>
              </a:rPr>
              <a:t> Minh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đùa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với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chợt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nghe</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tiếng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ngoại</a:t>
            </a:r>
            <a:r>
              <a:rPr lang="en-US" altLang="en-US" sz="3600" b="1" dirty="0">
                <a:latin typeface="Times New Roman" panose="02020603050405020304" pitchFamily="18" charset="0"/>
                <a:cs typeface="Times New Roman" panose="02020603050405020304" pitchFamily="18" charset="0"/>
              </a:rPr>
              <a:t> ho ở </a:t>
            </a:r>
            <a:r>
              <a:rPr lang="en-US" altLang="en-US" sz="3600" b="1" dirty="0" err="1">
                <a:latin typeface="Times New Roman" panose="02020603050405020304" pitchFamily="18" charset="0"/>
                <a:cs typeface="Times New Roman" panose="02020603050405020304" pitchFamily="18" charset="0"/>
              </a:rPr>
              <a:t>phòng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chạy</a:t>
            </a:r>
            <a:r>
              <a:rPr lang="en-US" altLang="en-US" sz="3600" b="1" dirty="0">
                <a:latin typeface="Times New Roman" panose="02020603050405020304" pitchFamily="18" charset="0"/>
                <a:cs typeface="Times New Roman" panose="02020603050405020304" pitchFamily="18" charset="0"/>
              </a:rPr>
              <a:t> sang </a:t>
            </a:r>
            <a:r>
              <a:rPr lang="en-US" altLang="en-US" sz="3600" b="1" dirty="0" err="1">
                <a:latin typeface="Times New Roman" panose="02020603050405020304" pitchFamily="18" charset="0"/>
                <a:cs typeface="Times New Roman" panose="02020603050405020304" pitchFamily="18" charset="0"/>
              </a:rPr>
              <a:t>vuốt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bà</a:t>
            </a:r>
            <a:r>
              <a:rPr lang="en-US" altLang="en-US" sz="3600" b="1" dirty="0">
                <a:latin typeface="Times New Roman" panose="02020603050405020304" pitchFamily="18" charset="0"/>
                <a:cs typeface="Times New Roman" panose="02020603050405020304" pitchFamily="18" charset="0"/>
              </a:rPr>
              <a:t>. </a:t>
            </a:r>
          </a:p>
        </p:txBody>
      </p:sp>
      <p:sp>
        <p:nvSpPr>
          <p:cNvPr id="4" name="Oval 3"/>
          <p:cNvSpPr>
            <a:spLocks noChangeArrowheads="1"/>
          </p:cNvSpPr>
          <p:nvPr/>
        </p:nvSpPr>
        <p:spPr bwMode="auto">
          <a:xfrm>
            <a:off x="4364038" y="3025775"/>
            <a:ext cx="1143000" cy="1590675"/>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Oval 4"/>
          <p:cNvSpPr>
            <a:spLocks noChangeArrowheads="1"/>
          </p:cNvSpPr>
          <p:nvPr/>
        </p:nvSpPr>
        <p:spPr bwMode="auto">
          <a:xfrm>
            <a:off x="4887913" y="4186238"/>
            <a:ext cx="1238250"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Oval 5"/>
          <p:cNvSpPr>
            <a:spLocks noChangeArrowheads="1"/>
          </p:cNvSpPr>
          <p:nvPr/>
        </p:nvSpPr>
        <p:spPr bwMode="auto">
          <a:xfrm>
            <a:off x="3671888" y="4192588"/>
            <a:ext cx="1235075"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Flowchart: Manual Operation 6"/>
          <p:cNvSpPr>
            <a:spLocks noChangeArrowheads="1"/>
          </p:cNvSpPr>
          <p:nvPr/>
        </p:nvSpPr>
        <p:spPr bwMode="auto">
          <a:xfrm rot="10800000">
            <a:off x="4495800" y="4038600"/>
            <a:ext cx="771525" cy="2514600"/>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lowchart: Manual Operation 9"/>
          <p:cNvSpPr>
            <a:spLocks noChangeArrowheads="1"/>
          </p:cNvSpPr>
          <p:nvPr/>
        </p:nvSpPr>
        <p:spPr bwMode="auto">
          <a:xfrm rot="10800000">
            <a:off x="128588" y="5661025"/>
            <a:ext cx="219075" cy="608013"/>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1" name="Flowchart: Manual Operation 10"/>
          <p:cNvSpPr>
            <a:spLocks noChangeArrowheads="1"/>
          </p:cNvSpPr>
          <p:nvPr/>
        </p:nvSpPr>
        <p:spPr bwMode="auto">
          <a:xfrm rot="10800000">
            <a:off x="128588" y="277813"/>
            <a:ext cx="236537" cy="627062"/>
          </a:xfrm>
          <a:prstGeom prst="flowChartManualOperation">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2" name="Flowchart: Manual Operation 11"/>
          <p:cNvSpPr>
            <a:spLocks noChangeArrowheads="1"/>
          </p:cNvSpPr>
          <p:nvPr/>
        </p:nvSpPr>
        <p:spPr bwMode="auto">
          <a:xfrm rot="10800000">
            <a:off x="87313" y="2878138"/>
            <a:ext cx="236537" cy="625475"/>
          </a:xfrm>
          <a:prstGeom prst="flowChartManualOperation">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3" name="Flowchart: Manual Operation 12"/>
          <p:cNvSpPr>
            <a:spLocks noChangeArrowheads="1"/>
          </p:cNvSpPr>
          <p:nvPr/>
        </p:nvSpPr>
        <p:spPr bwMode="auto">
          <a:xfrm rot="10800000">
            <a:off x="60325" y="4183063"/>
            <a:ext cx="220663" cy="606425"/>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4" name="Flowchart: Manual Operation 13"/>
          <p:cNvSpPr>
            <a:spLocks noChangeArrowheads="1"/>
          </p:cNvSpPr>
          <p:nvPr/>
        </p:nvSpPr>
        <p:spPr bwMode="auto">
          <a:xfrm rot="10800000">
            <a:off x="90488" y="1470025"/>
            <a:ext cx="220662" cy="608013"/>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5" name="Oval 14"/>
          <p:cNvSpPr>
            <a:spLocks noChangeArrowheads="1"/>
          </p:cNvSpPr>
          <p:nvPr/>
        </p:nvSpPr>
        <p:spPr bwMode="auto">
          <a:xfrm>
            <a:off x="9525" y="5440363"/>
            <a:ext cx="450850" cy="442912"/>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6" name="Oval 15"/>
          <p:cNvSpPr>
            <a:spLocks noChangeArrowheads="1"/>
          </p:cNvSpPr>
          <p:nvPr/>
        </p:nvSpPr>
        <p:spPr bwMode="auto">
          <a:xfrm>
            <a:off x="12700" y="1330325"/>
            <a:ext cx="450850" cy="442913"/>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7" name="Oval 16"/>
          <p:cNvSpPr>
            <a:spLocks noChangeArrowheads="1"/>
          </p:cNvSpPr>
          <p:nvPr/>
        </p:nvSpPr>
        <p:spPr bwMode="auto">
          <a:xfrm>
            <a:off x="-19050" y="4065588"/>
            <a:ext cx="450850" cy="442912"/>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8" name="Oval 17"/>
          <p:cNvSpPr>
            <a:spLocks noChangeArrowheads="1"/>
          </p:cNvSpPr>
          <p:nvPr/>
        </p:nvSpPr>
        <p:spPr bwMode="auto">
          <a:xfrm>
            <a:off x="-19050" y="2747963"/>
            <a:ext cx="450850" cy="442912"/>
          </a:xfrm>
          <a:prstGeom prst="ellipse">
            <a:avLst/>
          </a:prstGeom>
          <a:solidFill>
            <a:srgbClr val="00B05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19" name="Oval 18"/>
          <p:cNvSpPr>
            <a:spLocks noChangeArrowheads="1"/>
          </p:cNvSpPr>
          <p:nvPr/>
        </p:nvSpPr>
        <p:spPr bwMode="auto">
          <a:xfrm>
            <a:off x="-19050" y="200025"/>
            <a:ext cx="450850" cy="442913"/>
          </a:xfrm>
          <a:prstGeom prst="ellipse">
            <a:avLst/>
          </a:prstGeom>
          <a:solidFill>
            <a:srgbClr val="00B05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7420" name="Text Box 4"/>
          <p:cNvSpPr txBox="1">
            <a:spLocks noChangeArrowheads="1"/>
          </p:cNvSpPr>
          <p:nvPr/>
        </p:nvSpPr>
        <p:spPr bwMode="auto">
          <a:xfrm>
            <a:off x="641350" y="292100"/>
            <a:ext cx="8278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dirty="0">
                <a:latin typeface="Times New Roman" panose="02020603050405020304" pitchFamily="18" charset="0"/>
                <a:cs typeface="Times New Roman" panose="02020603050405020304" pitchFamily="18" charset="0"/>
              </a:rPr>
              <a:t>a. Mẹ mệt, bố đi làm mãi chưa về. Sinh vùng vằng, bực bội vì chẳng có ai đưa Sinh đến nhà bạn dự sinh nhật.</a:t>
            </a:r>
          </a:p>
        </p:txBody>
      </p:sp>
      <p:sp>
        <p:nvSpPr>
          <p:cNvPr id="17421" name="Text Box 4"/>
          <p:cNvSpPr txBox="1">
            <a:spLocks noChangeArrowheads="1"/>
          </p:cNvSpPr>
          <p:nvPr/>
        </p:nvSpPr>
        <p:spPr bwMode="auto">
          <a:xfrm>
            <a:off x="431800" y="1281113"/>
            <a:ext cx="88868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dirty="0">
                <a:latin typeface="Times New Roman" panose="02020603050405020304" pitchFamily="18" charset="0"/>
                <a:cs typeface="Times New Roman" panose="02020603050405020304" pitchFamily="18" charset="0"/>
              </a:rPr>
              <a:t>b. Hôm nào đi làm về, mẹ cũng thấy Loan đã chuẩn bị sẵn chậu nước, khăn mặt để mẹ rửa cho mát. Loan còn nhanh nhảu giúp mẹ mang túi vào nhà. </a:t>
            </a:r>
          </a:p>
        </p:txBody>
      </p:sp>
      <p:sp>
        <p:nvSpPr>
          <p:cNvPr id="17422" name="Text Box 2"/>
          <p:cNvSpPr txBox="1">
            <a:spLocks noChangeArrowheads="1"/>
          </p:cNvSpPr>
          <p:nvPr/>
        </p:nvSpPr>
        <p:spPr bwMode="auto">
          <a:xfrm>
            <a:off x="584200" y="2760663"/>
            <a:ext cx="8077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c. </a:t>
            </a:r>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vừa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cửa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hỏi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nhớ</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mua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 con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a:t>
            </a:r>
          </a:p>
        </p:txBody>
      </p:sp>
      <p:sp>
        <p:nvSpPr>
          <p:cNvPr id="25" name="Text Box 2"/>
          <p:cNvSpPr txBox="1">
            <a:spLocks noChangeArrowheads="1"/>
          </p:cNvSpPr>
          <p:nvPr/>
        </p:nvSpPr>
        <p:spPr bwMode="auto">
          <a:xfrm>
            <a:off x="538163" y="4056063"/>
            <a:ext cx="838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b="1" dirty="0" err="1" smtClean="0">
                <a:latin typeface="Times New Roman" panose="02020603050405020304" pitchFamily="18" charset="0"/>
                <a:cs typeface="Times New Roman" panose="02020603050405020304" pitchFamily="18" charset="0"/>
              </a:rPr>
              <a:t>d.Ông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nội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của</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Hoài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rất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thích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chơi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cây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cảnh.Hoài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đến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nhà</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bạn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mượn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sách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thấy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ngoài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vườn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nhà</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bạn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có</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khóm</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hoa</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liền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xin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một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nhánh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mang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về</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cho</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ông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trồng</a:t>
            </a:r>
            <a:r>
              <a:rPr lang="en-US" altLang="en-US" sz="2400" b="1" dirty="0" smtClean="0">
                <a:latin typeface="Times New Roman" panose="02020603050405020304" pitchFamily="18" charset="0"/>
                <a:cs typeface="Times New Roman" panose="02020603050405020304" pitchFamily="18" charset="0"/>
              </a:rPr>
              <a:t>.</a:t>
            </a:r>
          </a:p>
        </p:txBody>
      </p:sp>
      <p:sp>
        <p:nvSpPr>
          <p:cNvPr id="17424" name="Text Box 2"/>
          <p:cNvSpPr txBox="1">
            <a:spLocks noChangeArrowheads="1"/>
          </p:cNvSpPr>
          <p:nvPr/>
        </p:nvSpPr>
        <p:spPr bwMode="auto">
          <a:xfrm>
            <a:off x="538163" y="5503863"/>
            <a:ext cx="838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đ. </a:t>
            </a:r>
            <a:r>
              <a:rPr lang="en-US" altLang="en-US" sz="2400" b="1" dirty="0" err="1">
                <a:latin typeface="Times New Roman" panose="02020603050405020304" pitchFamily="18" charset="0"/>
                <a:cs typeface="Times New Roman" panose="02020603050405020304" pitchFamily="18" charset="0"/>
              </a:rPr>
              <a:t>Sau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giờ</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nhóm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bạn</a:t>
            </a:r>
            <a:r>
              <a:rPr lang="en-US" altLang="en-US" sz="2400" b="1" dirty="0">
                <a:latin typeface="Times New Roman" panose="02020603050405020304" pitchFamily="18" charset="0"/>
                <a:cs typeface="Times New Roman" panose="02020603050405020304" pitchFamily="18" charset="0"/>
              </a:rPr>
              <a:t> Minh </a:t>
            </a:r>
            <a:r>
              <a:rPr lang="en-US" altLang="en-US" sz="2400" b="1" dirty="0" err="1">
                <a:latin typeface="Times New Roman" panose="02020603050405020304" pitchFamily="18" charset="0"/>
                <a:cs typeface="Times New Roman" panose="02020603050405020304" pitchFamily="18" charset="0"/>
              </a:rPr>
              <a:t>đang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đùa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chợt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nghe</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tiếng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ho ở </a:t>
            </a:r>
            <a:r>
              <a:rPr lang="en-US" altLang="en-US" sz="2400" b="1" dirty="0" err="1">
                <a:latin typeface="Times New Roman" panose="02020603050405020304" pitchFamily="18" charset="0"/>
                <a:cs typeface="Times New Roman" panose="02020603050405020304" pitchFamily="18" charset="0"/>
              </a:rPr>
              <a:t>phòng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vội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chạy</a:t>
            </a:r>
            <a:r>
              <a:rPr lang="en-US" altLang="en-US" sz="2400" b="1" dirty="0">
                <a:latin typeface="Times New Roman" panose="02020603050405020304" pitchFamily="18" charset="0"/>
                <a:cs typeface="Times New Roman" panose="02020603050405020304" pitchFamily="18" charset="0"/>
              </a:rPr>
              <a:t> sang </a:t>
            </a:r>
            <a:r>
              <a:rPr lang="en-US" altLang="en-US" sz="2400" b="1" dirty="0" err="1">
                <a:latin typeface="Times New Roman" panose="02020603050405020304" pitchFamily="18" charset="0"/>
                <a:cs typeface="Times New Roman" panose="02020603050405020304" pitchFamily="18" charset="0"/>
              </a:rPr>
              <a:t>vuốt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rot="10800000" flipV="1">
            <a:off x="533400" y="228600"/>
            <a:ext cx="7781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b="1">
                <a:latin typeface=".VnTime" panose="020B7200000000000000" pitchFamily="34" charset="0"/>
              </a:rPr>
              <a:t>      </a:t>
            </a:r>
            <a:r>
              <a:rPr lang="en-US" altLang="en-US" sz="4000" b="1">
                <a:latin typeface="Times New Roman" panose="02020603050405020304" pitchFamily="18" charset="0"/>
              </a:rPr>
              <a:t>Qua bài tập 1, các em cần học tập việc làm của các bạn nào? </a:t>
            </a:r>
          </a:p>
        </p:txBody>
      </p:sp>
      <p:sp>
        <p:nvSpPr>
          <p:cNvPr id="3" name="Text Box 4"/>
          <p:cNvSpPr txBox="1">
            <a:spLocks noChangeArrowheads="1"/>
          </p:cNvSpPr>
          <p:nvPr/>
        </p:nvSpPr>
        <p:spPr bwMode="auto">
          <a:xfrm rot="10800000" flipV="1">
            <a:off x="393700" y="1649413"/>
            <a:ext cx="77819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solidFill>
                  <a:srgbClr val="0033CC"/>
                </a:solidFill>
                <a:latin typeface=".VnTime" panose="020B7200000000000000" pitchFamily="34" charset="0"/>
              </a:rPr>
              <a:t>      </a:t>
            </a:r>
            <a:r>
              <a:rPr lang="en-US" altLang="en-US" sz="3600" b="1">
                <a:solidFill>
                  <a:srgbClr val="0033CC"/>
                </a:solidFill>
                <a:latin typeface="Times New Roman" panose="02020603050405020304" pitchFamily="18" charset="0"/>
              </a:rPr>
              <a:t>Qua bài tập 1, các em cần học tập việc làm của các bạn: bạn </a:t>
            </a:r>
            <a:r>
              <a:rPr lang="en-US" altLang="en-US" sz="3600" b="1">
                <a:solidFill>
                  <a:srgbClr val="FF0000"/>
                </a:solidFill>
                <a:latin typeface="Times New Roman" panose="02020603050405020304" pitchFamily="18" charset="0"/>
              </a:rPr>
              <a:t>Loan, bạn Hoài, bạn Nhâm.</a:t>
            </a:r>
          </a:p>
        </p:txBody>
      </p:sp>
      <p:sp>
        <p:nvSpPr>
          <p:cNvPr id="4" name="Text Box 2"/>
          <p:cNvSpPr txBox="1">
            <a:spLocks noChangeArrowheads="1"/>
          </p:cNvSpPr>
          <p:nvPr/>
        </p:nvSpPr>
        <p:spPr bwMode="auto">
          <a:xfrm rot="10800000" flipV="1">
            <a:off x="438150" y="5205413"/>
            <a:ext cx="77819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latin typeface="Times New Roman" panose="02020603050405020304" pitchFamily="18" charset="0"/>
                <a:cs typeface="Times New Roman" panose="02020603050405020304" pitchFamily="18" charset="0"/>
              </a:rPr>
              <a:t> Việc làm của bạn Loan, bạn Hoài và bạn Nhâm đã thể hiện lòng hiếu thảo với ông bà, cha mẹ.</a:t>
            </a:r>
            <a:endParaRPr lang="en-US" altLang="en-US" sz="3600" b="1">
              <a:solidFill>
                <a:srgbClr val="0033CC"/>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rot="10800000" flipV="1">
            <a:off x="758825" y="3503613"/>
            <a:ext cx="7781925" cy="1754187"/>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3600" b="1" dirty="0" err="1" smtClean="0">
                <a:solidFill>
                  <a:srgbClr val="0033CC"/>
                </a:solidFill>
                <a:latin typeface="Times New Roman" panose="02020603050405020304" pitchFamily="18" charset="0"/>
                <a:cs typeface="Times New Roman" panose="02020603050405020304" pitchFamily="18" charset="0"/>
              </a:rPr>
              <a:t>Vì</a:t>
            </a:r>
            <a:r>
              <a:rPr lang="en-US" sz="3600" b="1" dirty="0" smtClean="0">
                <a:solidFill>
                  <a:srgbClr val="0033CC"/>
                </a:solidFill>
                <a:latin typeface="Times New Roman" panose="02020603050405020304" pitchFamily="18" charset="0"/>
                <a:cs typeface="Times New Roman" panose="02020603050405020304" pitchFamily="18" charset="0"/>
              </a:rPr>
              <a:t> </a:t>
            </a:r>
            <a:r>
              <a:rPr lang="en-US" sz="3600" b="1" dirty="0" err="1" smtClean="0">
                <a:solidFill>
                  <a:srgbClr val="0033CC"/>
                </a:solidFill>
                <a:latin typeface="Times New Roman" panose="02020603050405020304" pitchFamily="18" charset="0"/>
                <a:cs typeface="Times New Roman" panose="02020603050405020304" pitchFamily="18" charset="0"/>
              </a:rPr>
              <a:t>sao</a:t>
            </a:r>
            <a:r>
              <a:rPr lang="en-US" sz="3600" b="1" dirty="0" smtClean="0">
                <a:solidFill>
                  <a:srgbClr val="0033CC"/>
                </a:solidFill>
                <a:latin typeface="Times New Roman" panose="02020603050405020304" pitchFamily="18" charset="0"/>
                <a:cs typeface="Times New Roman" panose="02020603050405020304" pitchFamily="18" charset="0"/>
              </a:rPr>
              <a:t> </a:t>
            </a:r>
            <a:r>
              <a:rPr lang="en-US" sz="3600" b="1" dirty="0" err="1" smtClean="0">
                <a:solidFill>
                  <a:srgbClr val="0033CC"/>
                </a:solidFill>
                <a:latin typeface="Times New Roman" pitchFamily="18" charset="0"/>
              </a:rPr>
              <a:t>các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em</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cần</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học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tập</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việc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làm</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của</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các</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bạn</a:t>
            </a:r>
            <a:r>
              <a:rPr lang="en-US" sz="3600" b="1" dirty="0" smtClean="0">
                <a:solidFill>
                  <a:srgbClr val="0033CC"/>
                </a:solidFill>
                <a:latin typeface="Times New Roman" pitchFamily="18" charset="0"/>
              </a:rPr>
              <a:t>: </a:t>
            </a:r>
            <a:r>
              <a:rPr lang="en-US" sz="3600" b="1" dirty="0" err="1" smtClean="0">
                <a:solidFill>
                  <a:srgbClr val="0033CC"/>
                </a:solidFill>
                <a:latin typeface="Times New Roman" pitchFamily="18" charset="0"/>
              </a:rPr>
              <a:t>bạn</a:t>
            </a:r>
            <a:r>
              <a:rPr lang="en-US" sz="3600" b="1" dirty="0" smtClean="0">
                <a:solidFill>
                  <a:srgbClr val="0033CC"/>
                </a:solidFill>
                <a:latin typeface="Times New Roman" pitchFamily="18" charset="0"/>
              </a:rPr>
              <a:t> </a:t>
            </a:r>
            <a:r>
              <a:rPr lang="en-US" sz="3600" b="1" dirty="0" smtClean="0">
                <a:solidFill>
                  <a:srgbClr val="FF0000"/>
                </a:solidFill>
                <a:latin typeface="Times New Roman" pitchFamily="18" charset="0"/>
              </a:rPr>
              <a:t>Loan, </a:t>
            </a:r>
            <a:r>
              <a:rPr lang="en-US" sz="3600" b="1" dirty="0" err="1" smtClean="0">
                <a:solidFill>
                  <a:srgbClr val="FF0000"/>
                </a:solidFill>
                <a:latin typeface="Times New Roman" pitchFamily="18" charset="0"/>
              </a:rPr>
              <a:t>bạn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Hoài</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bạn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Nhâm</a:t>
            </a:r>
            <a:r>
              <a:rPr lang="en-US" sz="3600" b="1" dirty="0" smtClean="0">
                <a:solidFill>
                  <a:srgbClr val="FF00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3" grpId="0"/>
      <p:bldP spid="3" grpId="1"/>
      <p:bldP spid="4" grpId="0"/>
      <p:bldP spid="4"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57200" y="152400"/>
            <a:ext cx="8229600" cy="1066800"/>
          </a:xfrm>
        </p:spPr>
        <p:txBody>
          <a:bodyPr/>
          <a:lstStyle/>
          <a:p>
            <a:pPr eaLnBrk="1" hangingPunct="1"/>
            <a:r>
              <a:rPr lang="en-US" altLang="en-US" b="1" dirty="0" smtClean="0">
                <a:solidFill>
                  <a:srgbClr val="FF0000"/>
                </a:solidFill>
                <a:latin typeface="Times New Roman" panose="02020603050405020304" pitchFamily="18" charset="0"/>
                <a:cs typeface="Times New Roman" panose="02020603050405020304" pitchFamily="18" charset="0"/>
              </a:rPr>
              <a:t>Theo </a:t>
            </a:r>
            <a:r>
              <a:rPr lang="en-US" altLang="en-US" b="1" dirty="0" err="1" smtClean="0">
                <a:solidFill>
                  <a:srgbClr val="FF0000"/>
                </a:solidFill>
                <a:latin typeface="Times New Roman" panose="02020603050405020304" pitchFamily="18" charset="0"/>
                <a:cs typeface="Times New Roman" panose="02020603050405020304" pitchFamily="18" charset="0"/>
              </a:rPr>
              <a:t>em</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việc</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làm</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thế</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nào</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là</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hiếu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thảo</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với</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ông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bà</a:t>
            </a:r>
            <a:r>
              <a:rPr lang="en-US" altLang="en-US" b="1" dirty="0" smtClean="0">
                <a:solidFill>
                  <a:srgbClr val="FF0000"/>
                </a:solidFill>
                <a:latin typeface="Times New Roman" panose="02020603050405020304" pitchFamily="18" charset="0"/>
                <a:cs typeface="Times New Roman" panose="02020603050405020304" pitchFamily="18" charset="0"/>
              </a:rPr>
              <a:t>, cha </a:t>
            </a:r>
            <a:r>
              <a:rPr lang="en-US" altLang="en-US" b="1" dirty="0" err="1" smtClean="0">
                <a:solidFill>
                  <a:srgbClr val="FF0000"/>
                </a:solidFill>
                <a:latin typeface="Times New Roman" panose="02020603050405020304" pitchFamily="18" charset="0"/>
                <a:cs typeface="Times New Roman" panose="02020603050405020304" pitchFamily="18" charset="0"/>
              </a:rPr>
              <a:t>mẹ</a:t>
            </a:r>
            <a:r>
              <a:rPr lang="en-US" altLang="en-US" b="1" dirty="0" smtClean="0">
                <a:solidFill>
                  <a:srgbClr val="FF0000"/>
                </a:solidFill>
                <a:latin typeface="Times New Roman" panose="02020603050405020304" pitchFamily="18" charset="0"/>
                <a:cs typeface="Times New Roman" panose="02020603050405020304" pitchFamily="18" charset="0"/>
              </a:rPr>
              <a:t> ?</a:t>
            </a:r>
          </a:p>
        </p:txBody>
      </p:sp>
      <p:sp>
        <p:nvSpPr>
          <p:cNvPr id="3" name="Rectangle 3"/>
          <p:cNvSpPr txBox="1">
            <a:spLocks noChangeArrowheads="1"/>
          </p:cNvSpPr>
          <p:nvPr/>
        </p:nvSpPr>
        <p:spPr bwMode="auto">
          <a:xfrm>
            <a:off x="457200" y="1447800"/>
            <a:ext cx="82296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0000CC"/>
                </a:solidFill>
                <a:latin typeface="Times New Roman" panose="02020603050405020304" pitchFamily="18" charset="0"/>
                <a:cs typeface="Times New Roman" panose="02020603050405020304" pitchFamily="18" charset="0"/>
              </a:rPr>
              <a:t>Hiếu</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với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bà</a:t>
            </a:r>
            <a:r>
              <a:rPr lang="en-US" altLang="en-US" b="1" dirty="0">
                <a:solidFill>
                  <a:srgbClr val="0000CC"/>
                </a:solidFill>
                <a:latin typeface="Times New Roman" panose="02020603050405020304" pitchFamily="18" charset="0"/>
                <a:cs typeface="Times New Roman" panose="02020603050405020304" pitchFamily="18" charset="0"/>
              </a:rPr>
              <a:t>, cha </a:t>
            </a:r>
            <a:r>
              <a:rPr lang="en-US" altLang="en-US" b="1" dirty="0" err="1">
                <a:solidFill>
                  <a:srgbClr val="0000CC"/>
                </a:solidFill>
                <a:latin typeface="Times New Roman" panose="02020603050405020304" pitchFamily="18" charset="0"/>
                <a:cs typeface="Times New Roman" panose="02020603050405020304" pitchFamily="18" charset="0"/>
              </a:rPr>
              <a:t>mẹ</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quan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tâm</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tới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bà</a:t>
            </a:r>
            <a:r>
              <a:rPr lang="en-US" altLang="en-US" b="1" dirty="0">
                <a:solidFill>
                  <a:srgbClr val="0000CC"/>
                </a:solidFill>
                <a:latin typeface="Times New Roman" panose="02020603050405020304" pitchFamily="18" charset="0"/>
                <a:cs typeface="Times New Roman" panose="02020603050405020304" pitchFamily="18" charset="0"/>
              </a:rPr>
              <a:t>, cha </a:t>
            </a:r>
            <a:r>
              <a:rPr lang="en-US" altLang="en-US" b="1" dirty="0" err="1">
                <a:solidFill>
                  <a:srgbClr val="0000CC"/>
                </a:solidFill>
                <a:latin typeface="Times New Roman" panose="02020603050405020304" pitchFamily="18" charset="0"/>
                <a:cs typeface="Times New Roman" panose="02020603050405020304" pitchFamily="18" charset="0"/>
              </a:rPr>
              <a:t>mẹ</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chăm</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sóc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lúc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bà</a:t>
            </a:r>
            <a:r>
              <a:rPr lang="en-US" altLang="en-US" b="1" dirty="0">
                <a:solidFill>
                  <a:srgbClr val="0000CC"/>
                </a:solidFill>
                <a:latin typeface="Times New Roman" panose="02020603050405020304" pitchFamily="18" charset="0"/>
                <a:cs typeface="Times New Roman" panose="02020603050405020304" pitchFamily="18" charset="0"/>
              </a:rPr>
              <a:t>, cha </a:t>
            </a:r>
            <a:r>
              <a:rPr lang="en-US" altLang="en-US" b="1" dirty="0" err="1">
                <a:solidFill>
                  <a:srgbClr val="0000CC"/>
                </a:solidFill>
                <a:latin typeface="Times New Roman" panose="02020603050405020304" pitchFamily="18" charset="0"/>
                <a:cs typeface="Times New Roman" panose="02020603050405020304" pitchFamily="18" charset="0"/>
              </a:rPr>
              <a:t>mẹ</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bị</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mệt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ốm</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đau</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Làm</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giúp</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bà</a:t>
            </a:r>
            <a:r>
              <a:rPr lang="en-US" altLang="en-US" b="1" dirty="0">
                <a:solidFill>
                  <a:srgbClr val="0000CC"/>
                </a:solidFill>
                <a:latin typeface="Times New Roman" panose="02020603050405020304" pitchFamily="18" charset="0"/>
                <a:cs typeface="Times New Roman" panose="02020603050405020304" pitchFamily="18" charset="0"/>
              </a:rPr>
              <a:t>, cha </a:t>
            </a:r>
            <a:r>
              <a:rPr lang="en-US" altLang="en-US" b="1" dirty="0" err="1">
                <a:solidFill>
                  <a:srgbClr val="0000CC"/>
                </a:solidFill>
                <a:latin typeface="Times New Roman" panose="02020603050405020304" pitchFamily="18" charset="0"/>
                <a:cs typeface="Times New Roman" panose="02020603050405020304" pitchFamily="18" charset="0"/>
              </a:rPr>
              <a:t>mẹ</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những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việc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phù</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hợp</a:t>
            </a:r>
            <a:r>
              <a:rPr lang="en-US" altLang="en-US" b="1" dirty="0">
                <a:solidFill>
                  <a:srgbClr val="0000CC"/>
                </a:solidFill>
                <a:latin typeface="Times New Roman" panose="02020603050405020304" pitchFamily="18" charset="0"/>
                <a:cs typeface="Times New Roman" panose="02020603050405020304" pitchFamily="18" charset="0"/>
              </a:rPr>
              <a:t>.</a:t>
            </a:r>
          </a:p>
        </p:txBody>
      </p:sp>
      <p:sp>
        <p:nvSpPr>
          <p:cNvPr id="4" name="Rectangle 3"/>
          <p:cNvSpPr txBox="1">
            <a:spLocks noChangeArrowheads="1"/>
          </p:cNvSpPr>
          <p:nvPr/>
        </p:nvSpPr>
        <p:spPr bwMode="auto">
          <a:xfrm>
            <a:off x="476250" y="36576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latin typeface="Times New Roman" panose="02020603050405020304" pitchFamily="18" charset="0"/>
                <a:cs typeface="Times New Roman" panose="02020603050405020304" pitchFamily="18" charset="0"/>
              </a:rPr>
              <a:t>Chúng</a:t>
            </a:r>
            <a:r>
              <a:rPr lang="en-US" altLang="en-US" b="1" dirty="0">
                <a:latin typeface="Times New Roman" panose="02020603050405020304" pitchFamily="18" charset="0"/>
                <a:cs typeface="Times New Roman" panose="02020603050405020304" pitchFamily="18" charset="0"/>
              </a:rPr>
              <a:t> ta </a:t>
            </a: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cha </a:t>
            </a:r>
            <a:r>
              <a:rPr lang="en-US" altLang="en-US" b="1" dirty="0" err="1">
                <a:latin typeface="Times New Roman" panose="02020603050405020304" pitchFamily="18" charset="0"/>
                <a:cs typeface="Times New Roman" panose="02020603050405020304" pitchFamily="18" charset="0"/>
              </a:rPr>
              <a:t>mẹ</a:t>
            </a:r>
            <a:r>
              <a:rPr lang="en-US" altLang="en-US" b="1" dirty="0">
                <a:latin typeface="Times New Roman" panose="02020603050405020304" pitchFamily="18" charset="0"/>
                <a:cs typeface="Times New Roman" panose="02020603050405020304" pitchFamily="18" charset="0"/>
              </a:rPr>
              <a:t> ?</a:t>
            </a:r>
          </a:p>
        </p:txBody>
      </p:sp>
      <p:sp>
        <p:nvSpPr>
          <p:cNvPr id="5" name="Rectangle 3"/>
          <p:cNvSpPr txBox="1">
            <a:spLocks noChangeArrowheads="1"/>
          </p:cNvSpPr>
          <p:nvPr/>
        </p:nvSpPr>
        <p:spPr bwMode="auto">
          <a:xfrm>
            <a:off x="430213" y="48768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chemeClr val="accent2"/>
                </a:solidFill>
                <a:latin typeface="Times New Roman" panose="02020603050405020304" pitchFamily="18" charset="0"/>
                <a:cs typeface="Times New Roman" panose="02020603050405020304" pitchFamily="18" charset="0"/>
              </a:rPr>
              <a:t>Không</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nên</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đòi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hỏi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đối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với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với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ông</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bà</a:t>
            </a:r>
            <a:r>
              <a:rPr lang="en-US" altLang="en-US" b="1" dirty="0">
                <a:solidFill>
                  <a:schemeClr val="accent2"/>
                </a:solidFill>
                <a:latin typeface="Times New Roman" panose="02020603050405020304" pitchFamily="18" charset="0"/>
                <a:cs typeface="Times New Roman" panose="02020603050405020304" pitchFamily="18" charset="0"/>
              </a:rPr>
              <a:t>, cha </a:t>
            </a:r>
            <a:r>
              <a:rPr lang="en-US" altLang="en-US" b="1" dirty="0" err="1">
                <a:solidFill>
                  <a:schemeClr val="accent2"/>
                </a:solidFill>
                <a:latin typeface="Times New Roman" panose="02020603050405020304" pitchFamily="18" charset="0"/>
                <a:cs typeface="Times New Roman" panose="02020603050405020304" pitchFamily="18" charset="0"/>
              </a:rPr>
              <a:t>mẹ</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khi</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bận</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mệt</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những</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việc</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không</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phù</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hợp</a:t>
            </a:r>
            <a:r>
              <a:rPr lang="en-US" altLang="en-US" b="1" dirty="0">
                <a:solidFill>
                  <a:schemeClr val="accent2"/>
                </a:solidFill>
                <a:latin typeface="Times New Roman" panose="02020603050405020304" pitchFamily="18" charset="0"/>
                <a:cs typeface="Times New Roman" panose="02020603050405020304" pitchFamily="18" charset="0"/>
              </a:rPr>
              <a:t> ( </a:t>
            </a:r>
            <a:r>
              <a:rPr lang="en-US" altLang="en-US" b="1" dirty="0" err="1">
                <a:solidFill>
                  <a:schemeClr val="accent2"/>
                </a:solidFill>
                <a:latin typeface="Times New Roman" panose="02020603050405020304" pitchFamily="18" charset="0"/>
                <a:cs typeface="Times New Roman" panose="02020603050405020304" pitchFamily="18" charset="0"/>
              </a:rPr>
              <a:t>mua</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đồ</a:t>
            </a:r>
            <a:r>
              <a:rPr lang="en-US" altLang="en-US" b="1" dirty="0">
                <a:solidFill>
                  <a:schemeClr val="accent2"/>
                </a:solidFill>
                <a:latin typeface="Times New Roman" panose="02020603050405020304" pitchFamily="18" charset="0"/>
                <a:cs typeface="Times New Roman" panose="02020603050405020304" pitchFamily="18" charset="0"/>
              </a:rPr>
              <a:t> </a:t>
            </a:r>
            <a:r>
              <a:rPr lang="en-US" altLang="en-US" b="1" dirty="0" err="1">
                <a:solidFill>
                  <a:schemeClr val="accent2"/>
                </a:solidFill>
                <a:latin typeface="Times New Roman" panose="02020603050405020304" pitchFamily="18" charset="0"/>
                <a:cs typeface="Times New Roman" panose="02020603050405020304" pitchFamily="18" charset="0"/>
              </a:rPr>
              <a:t>chơi</a:t>
            </a:r>
            <a:r>
              <a:rPr lang="en-US" altLang="en-US"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 y="228600"/>
            <a:ext cx="822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i="1" dirty="0">
                <a:solidFill>
                  <a:srgbClr val="0033CC"/>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2:  </a:t>
            </a:r>
            <a:r>
              <a:rPr lang="en-US" altLang="en-US" sz="3600" b="1" dirty="0" err="1" smtClean="0">
                <a:solidFill>
                  <a:srgbClr val="0033CC"/>
                </a:solidFill>
                <a:latin typeface="Times New Roman" panose="02020603050405020304" pitchFamily="18" charset="0"/>
                <a:cs typeface="Times New Roman" panose="02020603050405020304" pitchFamily="18" charset="0"/>
              </a:rPr>
              <a:t>Em</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hãy</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đặt</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tên</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cho</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mỗi</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bức</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tranh</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dưới</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đây</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và</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nhận</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xét</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về</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việc</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làm</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của</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bạn</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nhỏ</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trong</a:t>
            </a:r>
            <a:r>
              <a:rPr lang="en-US" altLang="en-US" sz="3600" b="1" dirty="0" smtClean="0">
                <a:solidFill>
                  <a:srgbClr val="0033CC"/>
                </a:solidFill>
                <a:latin typeface="Times New Roman" panose="02020603050405020304" pitchFamily="18" charset="0"/>
                <a:cs typeface="Times New Roman" panose="02020603050405020304" pitchFamily="18" charset="0"/>
              </a:rPr>
              <a:t> </a:t>
            </a:r>
            <a:r>
              <a:rPr lang="en-US" altLang="en-US" sz="3600" b="1" dirty="0" err="1" smtClean="0">
                <a:solidFill>
                  <a:srgbClr val="0033CC"/>
                </a:solidFill>
                <a:latin typeface="Times New Roman" panose="02020603050405020304" pitchFamily="18" charset="0"/>
                <a:cs typeface="Times New Roman" panose="02020603050405020304" pitchFamily="18" charset="0"/>
              </a:rPr>
              <a:t>tranh</a:t>
            </a:r>
            <a:r>
              <a:rPr lang="en-US" altLang="en-US" sz="3600" b="1" dirty="0" smtClean="0">
                <a:solidFill>
                  <a:srgbClr val="0033CC"/>
                </a:solidFill>
                <a:latin typeface="Times New Roman" panose="02020603050405020304" pitchFamily="18" charset="0"/>
                <a:cs typeface="Times New Roman" panose="02020603050405020304" pitchFamily="18" charset="0"/>
              </a:rPr>
              <a:t>.</a:t>
            </a:r>
            <a:endParaRPr lang="en-US" altLang="en-US" sz="3600" b="1" dirty="0">
              <a:solidFill>
                <a:srgbClr val="0033CC"/>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350838" y="2819400"/>
            <a:ext cx="8229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Quan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sát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tranh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và</a:t>
            </a:r>
            <a:r>
              <a:rPr lang="en-US" altLang="en-US" sz="48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5000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s</a:t>
            </a:r>
            <a:r>
              <a:rPr lang="en-US" altLang="en-US" sz="4800" b="1" dirty="0" err="1" smtClean="0">
                <a:solidFill>
                  <a:srgbClr val="FF0000"/>
                </a:solidFill>
                <a:latin typeface="Times New Roman" panose="02020603050405020304" pitchFamily="18" charset="0"/>
                <a:cs typeface="Times New Roman" panose="02020603050405020304" pitchFamily="18" charset="0"/>
              </a:rPr>
              <a:t>uy</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nghĩ</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770188" y="5961063"/>
            <a:ext cx="3067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err="1">
                <a:latin typeface="Times New Roman" panose="02020603050405020304" pitchFamily="18" charset="0"/>
                <a:cs typeface="Times New Roman" panose="02020603050405020304" pitchFamily="18" charset="0"/>
              </a:rPr>
              <a:t>Tranh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vẽ</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gì</a:t>
            </a:r>
            <a:r>
              <a:rPr lang="en-US" altLang="en-US" sz="4000" b="1"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pic>
        <p:nvPicPr>
          <p:cNvPr id="22531" name="Picture 4" descr="C:\Users\Welcome\Desktop\ánh dao duc\WP_20161125_11_03_33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925"/>
            <a:ext cx="7980362"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896938" y="5081588"/>
            <a:ext cx="733583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latin typeface="Times New Roman" panose="02020603050405020304" pitchFamily="18" charset="0"/>
                <a:cs typeface="Times New Roman" panose="02020603050405020304" pitchFamily="18" charset="0"/>
              </a:rPr>
              <a:t>Em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xét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gì</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việc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làm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của</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bạn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nhỏ</a:t>
            </a:r>
            <a:r>
              <a:rPr lang="en-US" altLang="en-US" sz="4400" b="1" dirty="0">
                <a:latin typeface="Times New Roman" panose="02020603050405020304" pitchFamily="18" charset="0"/>
                <a:cs typeface="Times New Roman" panose="02020603050405020304" pitchFamily="18" charset="0"/>
              </a:rPr>
              <a:t>? </a:t>
            </a:r>
            <a:endParaRPr lang="en-US" altLang="en-US" sz="44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457200" y="5097916"/>
            <a:ext cx="8686800" cy="14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FF3300"/>
                </a:solidFill>
                <a:latin typeface="Times New Roman" panose="02020603050405020304" pitchFamily="18" charset="0"/>
                <a:cs typeface="Times New Roman" panose="02020603050405020304" pitchFamily="18" charset="0"/>
              </a:rPr>
              <a:t>Hành</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động</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của</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bạn</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nhỏ</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chưa</a:t>
            </a:r>
            <a:r>
              <a:rPr lang="en-US" altLang="en-US" sz="4400" b="1" dirty="0">
                <a:solidFill>
                  <a:srgbClr val="FF3300"/>
                </a:solidFill>
                <a:latin typeface="Times New Roman" panose="02020603050405020304" pitchFamily="18" charset="0"/>
                <a:cs typeface="Times New Roman" panose="02020603050405020304" pitchFamily="18" charset="0"/>
              </a:rPr>
              <a:t> </a:t>
            </a:r>
            <a:r>
              <a:rPr lang="en-US" altLang="en-US" sz="4400" b="1" dirty="0" err="1">
                <a:solidFill>
                  <a:srgbClr val="FF3300"/>
                </a:solidFill>
                <a:latin typeface="Times New Roman" panose="02020603050405020304" pitchFamily="18" charset="0"/>
                <a:cs typeface="Times New Roman" panose="02020603050405020304" pitchFamily="18" charset="0"/>
              </a:rPr>
              <a:t>đúng</a:t>
            </a:r>
            <a:r>
              <a:rPr lang="en-US" altLang="en-US" sz="4400" b="1" dirty="0">
                <a:solidFill>
                  <a:srgbClr val="FF3300"/>
                </a:solidFill>
                <a:latin typeface="Times New Roman" panose="02020603050405020304" pitchFamily="18" charset="0"/>
                <a:cs typeface="Times New Roman" panose="02020603050405020304" pitchFamily="18" charset="0"/>
              </a:rPr>
              <a:t>. </a:t>
            </a:r>
            <a:endParaRPr lang="en-US" altLang="en-US" sz="4400" dirty="0">
              <a:solidFill>
                <a:srgbClr val="FF3300"/>
              </a:solidFill>
              <a:latin typeface="Times New Roman" panose="02020603050405020304" pitchFamily="18" charset="0"/>
              <a:cs typeface="Times New Roman" panose="02020603050405020304" pitchFamily="18" charset="0"/>
            </a:endParaRPr>
          </a:p>
        </p:txBody>
      </p:sp>
      <p:pic>
        <p:nvPicPr>
          <p:cNvPr id="23556" name="Picture 4" descr="C:\Users\Welcome\Desktop\ánh dao duc\WP_20161125_11_03_33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15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elcome\Desktop\ánh dao duc\WP_20161125_11_04_04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8850"/>
            <a:ext cx="91440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81000" y="152400"/>
            <a:ext cx="8153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a:t>               </a:t>
            </a:r>
            <a:r>
              <a:rPr lang="en-US" altLang="en-US" b="1">
                <a:solidFill>
                  <a:srgbClr val="9900CC"/>
                </a:solidFill>
              </a:rPr>
              <a:t>Truyện: Phần thưởng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990600" y="4262438"/>
            <a:ext cx="74310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b="1">
                <a:solidFill>
                  <a:srgbClr val="FF3300"/>
                </a:solidFill>
              </a:rPr>
              <a:t>Vì sao hành động của bạn nhỏ chưa đúng? </a:t>
            </a:r>
            <a:endParaRPr lang="en-US" altLang="en-US" sz="4800">
              <a:solidFill>
                <a:srgbClr val="FF3300"/>
              </a:solidFill>
            </a:endParaRPr>
          </a:p>
        </p:txBody>
      </p:sp>
      <p:sp>
        <p:nvSpPr>
          <p:cNvPr id="6" name="Rectangle 5"/>
          <p:cNvSpPr>
            <a:spLocks noChangeArrowheads="1"/>
          </p:cNvSpPr>
          <p:nvPr/>
        </p:nvSpPr>
        <p:spPr bwMode="auto">
          <a:xfrm>
            <a:off x="304800" y="4343400"/>
            <a:ext cx="8867775"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err="1">
                <a:solidFill>
                  <a:srgbClr val="0000CC"/>
                </a:solidFill>
                <a:latin typeface="Times New Roman" panose="02020603050405020304" pitchFamily="18" charset="0"/>
                <a:cs typeface="Times New Roman" panose="02020603050405020304" pitchFamily="18" charset="0"/>
              </a:rPr>
              <a:t>Hành</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động</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của</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bạn</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nhỏ</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chưa</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đúng</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vì</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chưa</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tôn</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trọng</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và</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quan</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tâm</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tới</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bố</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mẹ</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ông</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bà</a:t>
            </a:r>
            <a:r>
              <a:rPr lang="en-US" altLang="en-US" sz="4400" b="1" dirty="0">
                <a:solidFill>
                  <a:srgbClr val="0000CC"/>
                </a:solidFill>
                <a:latin typeface="Times New Roman" panose="02020603050405020304" pitchFamily="18" charset="0"/>
                <a:cs typeface="Times New Roman" panose="02020603050405020304" pitchFamily="18" charset="0"/>
              </a:rPr>
              <a:t>. </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pic>
        <p:nvPicPr>
          <p:cNvPr id="24580" name="Picture 4" descr="C:\Users\Welcome\Desktop\ánh dao duc\WP_20161125_11_03_33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620000" cy="464820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6"/>
          <p:cNvSpPr txBox="1">
            <a:spLocks noChangeArrowheads="1"/>
          </p:cNvSpPr>
          <p:nvPr/>
        </p:nvSpPr>
        <p:spPr bwMode="auto">
          <a:xfrm>
            <a:off x="301625" y="5322888"/>
            <a:ext cx="83439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Việc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chỉ</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biết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đến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riêng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mình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để</a:t>
            </a:r>
            <a:r>
              <a:rPr lang="en-US" altLang="en-US" sz="3600" b="1" dirty="0">
                <a:solidFill>
                  <a:srgbClr val="FF0000"/>
                </a:solidFill>
                <a:latin typeface="Times New Roman" panose="02020603050405020304" pitchFamily="18" charset="0"/>
                <a:cs typeface="Times New Roman" panose="02020603050405020304" pitchFamily="18" charset="0"/>
              </a:rPr>
              <a:t> ý </a:t>
            </a:r>
            <a:r>
              <a:rPr lang="en-US" altLang="en-US" sz="3600" b="1" dirty="0" err="1">
                <a:solidFill>
                  <a:srgbClr val="FF0000"/>
                </a:solidFill>
                <a:latin typeface="Times New Roman" panose="02020603050405020304" pitchFamily="18" charset="0"/>
                <a:cs typeface="Times New Roman" panose="02020603050405020304" pitchFamily="18" charset="0"/>
              </a:rPr>
              <a:t>đến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bà,cha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mẹ</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8"/>
          <p:cNvSpPr>
            <a:spLocks noChangeArrowheads="1"/>
          </p:cNvSpPr>
          <p:nvPr/>
        </p:nvSpPr>
        <p:spPr bwMode="auto">
          <a:xfrm>
            <a:off x="1670050" y="4879975"/>
            <a:ext cx="47625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800" b="1" dirty="0" err="1">
                <a:solidFill>
                  <a:srgbClr val="FF33CC"/>
                </a:solidFill>
                <a:latin typeface="+mn-lt"/>
              </a:rPr>
              <a:t>Em</a:t>
            </a:r>
            <a:r>
              <a:rPr lang="en-US" sz="4800" b="1" dirty="0">
                <a:solidFill>
                  <a:srgbClr val="FF33CC"/>
                </a:solidFill>
                <a:latin typeface="+mn-lt"/>
              </a:rPr>
              <a:t> </a:t>
            </a:r>
            <a:r>
              <a:rPr lang="en-US" sz="4800" b="1" dirty="0" err="1">
                <a:solidFill>
                  <a:srgbClr val="FF33CC"/>
                </a:solidFill>
                <a:latin typeface="+mn-lt"/>
              </a:rPr>
              <a:t>đặt</a:t>
            </a:r>
            <a:r>
              <a:rPr lang="en-US" sz="4800" b="1" dirty="0">
                <a:solidFill>
                  <a:srgbClr val="FF33CC"/>
                </a:solidFill>
                <a:latin typeface="+mn-lt"/>
              </a:rPr>
              <a:t> </a:t>
            </a:r>
            <a:r>
              <a:rPr lang="en-US" sz="4800" b="1" dirty="0" err="1">
                <a:solidFill>
                  <a:srgbClr val="FF33CC"/>
                </a:solidFill>
                <a:latin typeface="+mn-lt"/>
              </a:rPr>
              <a:t>tên</a:t>
            </a:r>
            <a:r>
              <a:rPr lang="en-US" sz="4800" b="1" dirty="0">
                <a:solidFill>
                  <a:srgbClr val="FF33CC"/>
                </a:solidFill>
                <a:latin typeface="+mn-lt"/>
              </a:rPr>
              <a:t> </a:t>
            </a:r>
            <a:r>
              <a:rPr lang="en-US" sz="4800" b="1" dirty="0" err="1">
                <a:solidFill>
                  <a:srgbClr val="FF33CC"/>
                </a:solidFill>
                <a:latin typeface="+mn-lt"/>
              </a:rPr>
              <a:t>cho</a:t>
            </a:r>
            <a:r>
              <a:rPr lang="en-US" sz="4800" b="1" dirty="0">
                <a:solidFill>
                  <a:srgbClr val="FF33CC"/>
                </a:solidFill>
                <a:latin typeface="+mn-lt"/>
              </a:rPr>
              <a:t> </a:t>
            </a:r>
            <a:r>
              <a:rPr lang="en-US" sz="4800" b="1" dirty="0" err="1">
                <a:solidFill>
                  <a:srgbClr val="FF33CC"/>
                </a:solidFill>
                <a:latin typeface="+mn-lt"/>
              </a:rPr>
              <a:t>tranh</a:t>
            </a:r>
            <a:endParaRPr lang="en-US" sz="4800" b="1" dirty="0">
              <a:solidFill>
                <a:srgbClr val="FF33CC"/>
              </a:solidFill>
              <a:latin typeface="+mn-lt"/>
            </a:endParaRPr>
          </a:p>
        </p:txBody>
      </p:sp>
      <p:sp>
        <p:nvSpPr>
          <p:cNvPr id="8" name="Rectangle 8"/>
          <p:cNvSpPr>
            <a:spLocks noChangeArrowheads="1"/>
          </p:cNvSpPr>
          <p:nvPr/>
        </p:nvSpPr>
        <p:spPr bwMode="auto">
          <a:xfrm>
            <a:off x="625475" y="4875213"/>
            <a:ext cx="74676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6000" b="1" dirty="0" err="1">
                <a:latin typeface="Times New Roman" panose="02020603050405020304" pitchFamily="18" charset="0"/>
                <a:cs typeface="Times New Roman" panose="02020603050405020304" pitchFamily="18" charset="0"/>
              </a:rPr>
              <a:t>Cậu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bé</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ích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kỉ</a:t>
            </a:r>
            <a:endParaRPr lang="en-US" sz="6000" b="1" dirty="0">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598486" y="5192600"/>
            <a:ext cx="7631113" cy="827200"/>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6000" b="1" dirty="0" err="1">
                <a:latin typeface="Times New Roman" panose="02020603050405020304" pitchFamily="18" charset="0"/>
                <a:cs typeface="Times New Roman" panose="02020603050405020304" pitchFamily="18" charset="0"/>
              </a:rPr>
              <a:t>Cậu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a:t>
            </a:r>
            <a:r>
              <a:rPr lang="en-US" sz="6000" b="1" dirty="0" err="1" smtClean="0">
                <a:latin typeface="Times New Roman" panose="02020603050405020304" pitchFamily="18" charset="0"/>
                <a:cs typeface="Times New Roman" panose="02020603050405020304" pitchFamily="18" charset="0"/>
              </a:rPr>
              <a:t>é</a:t>
            </a:r>
            <a:r>
              <a:rPr lang="en-US" sz="6000" b="1" dirty="0" smtClean="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chưa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ngoan</a:t>
            </a:r>
            <a:endParaRPr lang="en-US" sz="6000" b="1" dirty="0">
              <a:latin typeface="Times New Roman" panose="02020603050405020304" pitchFamily="18" charset="0"/>
              <a:cs typeface="Times New Roman" panose="02020603050405020304" pitchFamily="18" charset="0"/>
            </a:endParaRPr>
          </a:p>
        </p:txBody>
      </p:sp>
      <p:pic>
        <p:nvPicPr>
          <p:cNvPr id="26629" name="Picture 4" descr="C:\Users\Welcome\Desktop\ánh dao duc\WP_20161125_11_03_33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2971800" y="5938838"/>
            <a:ext cx="3067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err="1">
                <a:latin typeface="Times New Roman" panose="02020603050405020304" pitchFamily="18" charset="0"/>
                <a:cs typeface="Times New Roman" panose="02020603050405020304" pitchFamily="18" charset="0"/>
              </a:rPr>
              <a:t>Tranh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vẽ</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gì</a:t>
            </a:r>
            <a:r>
              <a:rPr lang="en-US" altLang="en-US" sz="4000" b="1"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pic>
        <p:nvPicPr>
          <p:cNvPr id="27651"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971800" y="5181600"/>
            <a:ext cx="3346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t>Tranh vẽ gì? </a:t>
            </a:r>
            <a:endParaRPr lang="en-US" altLang="en-US" sz="4000"/>
          </a:p>
        </p:txBody>
      </p:sp>
      <p:sp>
        <p:nvSpPr>
          <p:cNvPr id="6" name="Rectangle 5"/>
          <p:cNvSpPr>
            <a:spLocks noChangeArrowheads="1"/>
          </p:cNvSpPr>
          <p:nvPr/>
        </p:nvSpPr>
        <p:spPr bwMode="auto">
          <a:xfrm>
            <a:off x="1004888" y="5103813"/>
            <a:ext cx="7824787"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dirty="0" err="1">
                <a:solidFill>
                  <a:srgbClr val="0000CC"/>
                </a:solidFill>
                <a:latin typeface="Times New Roman" panose="02020603050405020304" pitchFamily="18" charset="0"/>
                <a:cs typeface="Times New Roman" panose="02020603050405020304" pitchFamily="18" charset="0"/>
              </a:rPr>
              <a:t>Em</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có</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nhận</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xét</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gì</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về</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việc</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làm</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của</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cô</a:t>
            </a:r>
            <a:r>
              <a:rPr lang="en-US" altLang="en-US" sz="5400" b="1" dirty="0">
                <a:solidFill>
                  <a:srgbClr val="0000CC"/>
                </a:solidFill>
                <a:latin typeface="Times New Roman" panose="02020603050405020304" pitchFamily="18" charset="0"/>
                <a:cs typeface="Times New Roman" panose="02020603050405020304" pitchFamily="18" charset="0"/>
              </a:rPr>
              <a:t> </a:t>
            </a:r>
            <a:r>
              <a:rPr lang="en-US" altLang="en-US" sz="5400" b="1" dirty="0" err="1">
                <a:solidFill>
                  <a:srgbClr val="0000CC"/>
                </a:solidFill>
                <a:latin typeface="Times New Roman" panose="02020603050405020304" pitchFamily="18" charset="0"/>
                <a:cs typeface="Times New Roman" panose="02020603050405020304" pitchFamily="18" charset="0"/>
              </a:rPr>
              <a:t>bé</a:t>
            </a:r>
            <a:r>
              <a:rPr lang="en-US" altLang="en-US" sz="5400" b="1" dirty="0">
                <a:solidFill>
                  <a:srgbClr val="0000CC"/>
                </a:solidFill>
                <a:latin typeface="Times New Roman" panose="02020603050405020304" pitchFamily="18" charset="0"/>
                <a:cs typeface="Times New Roman" panose="02020603050405020304" pitchFamily="18" charset="0"/>
              </a:rPr>
              <a:t>? </a:t>
            </a:r>
            <a:endParaRPr lang="en-US" altLang="en-US" sz="5400" dirty="0">
              <a:solidFill>
                <a:srgbClr val="0000CC"/>
              </a:solidFill>
              <a:latin typeface="Times New Roman" panose="02020603050405020304" pitchFamily="18" charset="0"/>
              <a:cs typeface="Times New Roman" panose="02020603050405020304" pitchFamily="18" charset="0"/>
            </a:endParaRPr>
          </a:p>
        </p:txBody>
      </p:sp>
      <p:pic>
        <p:nvPicPr>
          <p:cNvPr id="28676"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969963" y="4922838"/>
            <a:ext cx="7826375"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b="1" dirty="0" err="1">
                <a:solidFill>
                  <a:srgbClr val="0000CC"/>
                </a:solidFill>
                <a:latin typeface="Times New Roman" panose="02020603050405020304" pitchFamily="18" charset="0"/>
                <a:cs typeface="Times New Roman" panose="02020603050405020304" pitchFamily="18" charset="0"/>
              </a:rPr>
              <a:t>Cô</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bé</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rất</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ngoan</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biết</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chăm</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sóc</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khi</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bà</a:t>
            </a:r>
            <a:r>
              <a:rPr lang="en-US" altLang="en-US" sz="4800" b="1" dirty="0">
                <a:solidFill>
                  <a:srgbClr val="0000CC"/>
                </a:solidFill>
                <a:latin typeface="Times New Roman" panose="02020603050405020304" pitchFamily="18" charset="0"/>
                <a:cs typeface="Times New Roman" panose="02020603050405020304" pitchFamily="18" charset="0"/>
              </a:rPr>
              <a:t> </a:t>
            </a:r>
            <a:r>
              <a:rPr lang="en-US" altLang="en-US" sz="4800" b="1" dirty="0" err="1">
                <a:solidFill>
                  <a:srgbClr val="0000CC"/>
                </a:solidFill>
                <a:latin typeface="Times New Roman" panose="02020603050405020304" pitchFamily="18" charset="0"/>
                <a:cs typeface="Times New Roman" panose="02020603050405020304" pitchFamily="18" charset="0"/>
              </a:rPr>
              <a:t>ốm</a:t>
            </a:r>
            <a:r>
              <a:rPr lang="en-US" altLang="en-US" sz="4800" b="1" dirty="0">
                <a:solidFill>
                  <a:srgbClr val="0000CC"/>
                </a:solidFill>
                <a:latin typeface="Times New Roman" panose="02020603050405020304" pitchFamily="18" charset="0"/>
                <a:cs typeface="Times New Roman" panose="02020603050405020304" pitchFamily="18" charset="0"/>
              </a:rPr>
              <a:t>. </a:t>
            </a:r>
            <a:endParaRPr lang="en-US" altLang="en-US" sz="4800" dirty="0">
              <a:solidFill>
                <a:srgbClr val="0000CC"/>
              </a:solidFill>
              <a:latin typeface="Times New Roman" panose="02020603050405020304" pitchFamily="18" charset="0"/>
              <a:cs typeface="Times New Roman" panose="02020603050405020304" pitchFamily="18" charset="0"/>
            </a:endParaRPr>
          </a:p>
        </p:txBody>
      </p:sp>
      <p:pic>
        <p:nvPicPr>
          <p:cNvPr id="29699"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228600" y="4733925"/>
            <a:ext cx="88392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400" b="1" dirty="0" err="1">
                <a:solidFill>
                  <a:srgbClr val="FF0000"/>
                </a:solidFill>
                <a:latin typeface="Times New Roman" panose="02020603050405020304" pitchFamily="18" charset="0"/>
                <a:cs typeface="Times New Roman" panose="02020603050405020304" pitchFamily="18" charset="0"/>
              </a:rPr>
              <a:t>Việc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làm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của</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cô</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bé</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đáng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là</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một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tấm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gương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tốt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để</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chúng</a:t>
            </a:r>
            <a:r>
              <a:rPr lang="en-US" altLang="en-US" sz="4400" b="1" dirty="0">
                <a:solidFill>
                  <a:srgbClr val="FF0000"/>
                </a:solidFill>
                <a:latin typeface="Times New Roman" panose="02020603050405020304" pitchFamily="18" charset="0"/>
                <a:cs typeface="Times New Roman" panose="02020603050405020304" pitchFamily="18" charset="0"/>
              </a:rPr>
              <a:t> ta </a:t>
            </a:r>
            <a:r>
              <a:rPr lang="en-US" altLang="en-US" sz="4400" b="1" dirty="0" err="1">
                <a:solidFill>
                  <a:srgbClr val="FF0000"/>
                </a:solidFill>
                <a:latin typeface="Times New Roman" panose="02020603050405020304" pitchFamily="18" charset="0"/>
                <a:cs typeface="Times New Roman" panose="02020603050405020304" pitchFamily="18" charset="0"/>
              </a:rPr>
              <a:t>học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tập</a:t>
            </a:r>
            <a:r>
              <a:rPr lang="en-US" altLang="en-US" sz="4400" b="1" dirty="0">
                <a:solidFill>
                  <a:srgbClr val="FF0000"/>
                </a:solidFill>
                <a:latin typeface="Times New Roman" panose="02020603050405020304" pitchFamily="18" charset="0"/>
                <a:cs typeface="Times New Roman" panose="02020603050405020304" pitchFamily="18" charset="0"/>
              </a:rPr>
              <a:t>.</a:t>
            </a:r>
          </a:p>
        </p:txBody>
      </p:sp>
      <p:pic>
        <p:nvPicPr>
          <p:cNvPr id="30723"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668463" y="5105400"/>
            <a:ext cx="4762500" cy="1196975"/>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400" b="1" dirty="0" err="1">
                <a:solidFill>
                  <a:srgbClr val="FF33CC"/>
                </a:solidFill>
                <a:latin typeface="+mn-lt"/>
              </a:rPr>
              <a:t>Em</a:t>
            </a:r>
            <a:r>
              <a:rPr lang="en-US" sz="4400" b="1" dirty="0">
                <a:solidFill>
                  <a:srgbClr val="FF33CC"/>
                </a:solidFill>
                <a:latin typeface="+mn-lt"/>
              </a:rPr>
              <a:t> </a:t>
            </a:r>
            <a:r>
              <a:rPr lang="en-US" sz="4400" b="1" dirty="0" err="1">
                <a:solidFill>
                  <a:srgbClr val="FF33CC"/>
                </a:solidFill>
                <a:latin typeface="+mn-lt"/>
              </a:rPr>
              <a:t>đặt</a:t>
            </a:r>
            <a:r>
              <a:rPr lang="en-US" sz="4400" b="1" dirty="0">
                <a:solidFill>
                  <a:srgbClr val="FF33CC"/>
                </a:solidFill>
                <a:latin typeface="+mn-lt"/>
              </a:rPr>
              <a:t> </a:t>
            </a:r>
            <a:r>
              <a:rPr lang="en-US" sz="4400" b="1" dirty="0" err="1">
                <a:solidFill>
                  <a:srgbClr val="FF33CC"/>
                </a:solidFill>
                <a:latin typeface="+mn-lt"/>
              </a:rPr>
              <a:t>tên</a:t>
            </a:r>
            <a:r>
              <a:rPr lang="en-US" sz="4400" b="1" dirty="0">
                <a:solidFill>
                  <a:srgbClr val="FF33CC"/>
                </a:solidFill>
                <a:latin typeface="+mn-lt"/>
              </a:rPr>
              <a:t> </a:t>
            </a:r>
            <a:r>
              <a:rPr lang="en-US" sz="4400" b="1" dirty="0" err="1">
                <a:solidFill>
                  <a:srgbClr val="FF33CC"/>
                </a:solidFill>
                <a:latin typeface="+mn-lt"/>
              </a:rPr>
              <a:t>cho</a:t>
            </a:r>
            <a:r>
              <a:rPr lang="en-US" sz="4400" b="1" dirty="0">
                <a:solidFill>
                  <a:srgbClr val="FF33CC"/>
                </a:solidFill>
                <a:latin typeface="+mn-lt"/>
              </a:rPr>
              <a:t> </a:t>
            </a:r>
            <a:r>
              <a:rPr lang="en-US" sz="4400" b="1" dirty="0" err="1">
                <a:solidFill>
                  <a:srgbClr val="FF33CC"/>
                </a:solidFill>
                <a:latin typeface="+mn-lt"/>
              </a:rPr>
              <a:t>tranh</a:t>
            </a:r>
            <a:endParaRPr lang="en-US" sz="4400" b="1" dirty="0">
              <a:solidFill>
                <a:srgbClr val="FF33CC"/>
              </a:solidFill>
              <a:latin typeface="+mn-lt"/>
            </a:endParaRPr>
          </a:p>
        </p:txBody>
      </p:sp>
      <p:sp>
        <p:nvSpPr>
          <p:cNvPr id="8" name="Rectangle 9"/>
          <p:cNvSpPr>
            <a:spLocks noChangeArrowheads="1"/>
          </p:cNvSpPr>
          <p:nvPr/>
        </p:nvSpPr>
        <p:spPr bwMode="auto">
          <a:xfrm>
            <a:off x="1116013" y="4800600"/>
            <a:ext cx="5867400" cy="1524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a:solidFill>
                  <a:srgbClr val="0000CC"/>
                </a:solidFill>
                <a:latin typeface=".VnTime" panose="020B7200000000000000" pitchFamily="34" charset="0"/>
              </a:rPr>
              <a:t>C« bÐ hiÕu th¶o</a:t>
            </a:r>
          </a:p>
        </p:txBody>
      </p:sp>
      <p:sp>
        <p:nvSpPr>
          <p:cNvPr id="9" name="Rectangle 9"/>
          <p:cNvSpPr>
            <a:spLocks noChangeArrowheads="1"/>
          </p:cNvSpPr>
          <p:nvPr/>
        </p:nvSpPr>
        <p:spPr bwMode="auto">
          <a:xfrm>
            <a:off x="1116013" y="5006975"/>
            <a:ext cx="5867400" cy="1524000"/>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800" b="1" dirty="0" err="1">
                <a:solidFill>
                  <a:srgbClr val="0000CC"/>
                </a:solidFill>
                <a:latin typeface="Times New Roman" panose="02020603050405020304" pitchFamily="18" charset="0"/>
                <a:cs typeface="Times New Roman" panose="02020603050405020304" pitchFamily="18" charset="0"/>
              </a:rPr>
              <a:t>Một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tấm</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gương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tốt</a:t>
            </a:r>
            <a:endParaRPr lang="en-US" sz="4800" b="1" dirty="0">
              <a:solidFill>
                <a:srgbClr val="0000CC"/>
              </a:solidFill>
              <a:latin typeface="Times New Roman" panose="02020603050405020304" pitchFamily="18" charset="0"/>
              <a:cs typeface="Times New Roman" panose="02020603050405020304" pitchFamily="18" charset="0"/>
            </a:endParaRPr>
          </a:p>
        </p:txBody>
      </p:sp>
      <p:pic>
        <p:nvPicPr>
          <p:cNvPr id="31749"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941388" y="3998913"/>
            <a:ext cx="2811462" cy="1982787"/>
          </a:xfrm>
          <a:prstGeom prst="rect">
            <a:avLst/>
          </a:prstGeom>
          <a:solidFill>
            <a:schemeClr val="bg1"/>
          </a:solidFill>
          <a:ln w="9525">
            <a:solidFill>
              <a:schemeClr val="bg1"/>
            </a:solidFill>
            <a:miter lim="800000"/>
            <a:headEnd/>
            <a:tailEnd/>
          </a:ln>
          <a:effectLst/>
        </p:spPr>
        <p:txBody>
          <a:bodyPr wrap="none" anchor="ctr"/>
          <a:lstStyle/>
          <a:p>
            <a:pPr algn="ctr" eaLnBrk="1" hangingPunct="1">
              <a:defRPr/>
            </a:pPr>
            <a:r>
              <a:rPr lang="en-US" sz="4400" b="1" dirty="0" err="1">
                <a:latin typeface="Times New Roman" panose="02020603050405020304" pitchFamily="18" charset="0"/>
                <a:cs typeface="Times New Roman" panose="02020603050405020304" pitchFamily="18" charset="0"/>
              </a:rPr>
              <a:t>Cậu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endParaRPr lang="en-US" sz="4400" b="1" dirty="0">
              <a:latin typeface="Times New Roman" panose="02020603050405020304" pitchFamily="18" charset="0"/>
              <a:cs typeface="Times New Roman" panose="02020603050405020304" pitchFamily="18" charset="0"/>
            </a:endParaRPr>
          </a:p>
          <a:p>
            <a:pPr algn="ctr" eaLnBrk="1" hangingPunct="1">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endParaRPr lang="en-US" sz="4400" b="1" dirty="0">
              <a:latin typeface="Times New Roman" panose="02020603050405020304" pitchFamily="18" charset="0"/>
              <a:cs typeface="Times New Roman" panose="02020603050405020304" pitchFamily="18" charset="0"/>
            </a:endParaRPr>
          </a:p>
        </p:txBody>
      </p:sp>
      <p:sp>
        <p:nvSpPr>
          <p:cNvPr id="32771" name="Rectangle 9"/>
          <p:cNvSpPr>
            <a:spLocks noChangeArrowheads="1"/>
          </p:cNvSpPr>
          <p:nvPr/>
        </p:nvSpPr>
        <p:spPr bwMode="auto">
          <a:xfrm>
            <a:off x="4694238" y="4267200"/>
            <a:ext cx="3810000" cy="1524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dirty="0" err="1">
                <a:latin typeface="Times New Roman" panose="02020603050405020304" pitchFamily="18" charset="0"/>
                <a:cs typeface="Times New Roman" panose="02020603050405020304" pitchFamily="18" charset="0"/>
              </a:rPr>
              <a:t>Cô</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bé</a:t>
            </a:r>
            <a:r>
              <a:rPr lang="en-US" altLang="en-US" sz="4800" b="1" dirty="0">
                <a:latin typeface="Times New Roman" panose="02020603050405020304" pitchFamily="18" charset="0"/>
                <a:cs typeface="Times New Roman" panose="02020603050405020304" pitchFamily="18" charset="0"/>
              </a:rPr>
              <a:t> </a:t>
            </a:r>
          </a:p>
          <a:p>
            <a:pPr algn="ctr">
              <a:spcBef>
                <a:spcPct val="0"/>
              </a:spcBef>
              <a:buFontTx/>
              <a:buNone/>
            </a:pPr>
            <a:r>
              <a:rPr lang="en-US" altLang="en-US" sz="4800" b="1" dirty="0" err="1">
                <a:latin typeface="Times New Roman" panose="02020603050405020304" pitchFamily="18" charset="0"/>
                <a:cs typeface="Times New Roman" panose="02020603050405020304" pitchFamily="18" charset="0"/>
              </a:rPr>
              <a:t>hiếu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thảo</a:t>
            </a:r>
            <a:endParaRPr lang="en-US" altLang="en-US" sz="4800" b="1" dirty="0">
              <a:latin typeface="Times New Roman" panose="02020603050405020304" pitchFamily="18" charset="0"/>
              <a:cs typeface="Times New Roman" panose="02020603050405020304" pitchFamily="18" charset="0"/>
            </a:endParaRPr>
          </a:p>
        </p:txBody>
      </p:sp>
      <p:pic>
        <p:nvPicPr>
          <p:cNvPr id="32772" name="Picture 4" descr="C:\Users\Welcome\Desktop\ánh dao duc\WP_20161125_11_03_21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C:\Users\Welcome\Desktop\ánh dao duc\WP_20161125_11_03_33_P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481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Kết quả hình ảnh cho anh về người con chăm sóc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7350" y="457200"/>
            <a:ext cx="792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b="1" dirty="0">
                <a:solidFill>
                  <a:srgbClr val="FF0000"/>
                </a:solidFill>
              </a:rPr>
              <a:t>* </a:t>
            </a:r>
            <a:r>
              <a:rPr lang="vi-VN" altLang="en-US" b="1" dirty="0">
                <a:solidFill>
                  <a:srgbClr val="FF0000"/>
                </a:solidFill>
                <a:latin typeface="Times New Roman" panose="02020603050405020304" pitchFamily="18" charset="0"/>
                <a:cs typeface="Times New Roman" panose="02020603050405020304" pitchFamily="18" charset="0"/>
              </a:rPr>
              <a:t>Em có nhận xét gì về việc làm của bạn Hưng ?</a:t>
            </a:r>
          </a:p>
        </p:txBody>
      </p:sp>
      <p:sp>
        <p:nvSpPr>
          <p:cNvPr id="3" name="Rectangle 3"/>
          <p:cNvSpPr txBox="1">
            <a:spLocks noChangeArrowheads="1"/>
          </p:cNvSpPr>
          <p:nvPr/>
        </p:nvSpPr>
        <p:spPr bwMode="auto">
          <a:xfrm>
            <a:off x="762000" y="1819275"/>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latin typeface="Times New Roman" panose="02020603050405020304" pitchFamily="18" charset="0"/>
                <a:cs typeface="Times New Roman" panose="02020603050405020304" pitchFamily="18" charset="0"/>
              </a:rPr>
              <a:t>Bạn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Hưng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yêu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biết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chăm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sóc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a:t>
            </a:r>
            <a:endParaRPr lang="en-US" altLang="en-US" b="1" dirty="0">
              <a:solidFill>
                <a:schemeClr val="accent2"/>
              </a:solidFill>
              <a:latin typeface="Times New Roman" panose="02020603050405020304" pitchFamily="18" charset="0"/>
              <a:cs typeface="Times New Roman" panose="02020603050405020304" pitchFamily="18" charset="0"/>
            </a:endParaRPr>
          </a:p>
        </p:txBody>
      </p:sp>
      <p:sp>
        <p:nvSpPr>
          <p:cNvPr id="5124" name="Text Box 2"/>
          <p:cNvSpPr txBox="1">
            <a:spLocks noChangeArrowheads="1"/>
          </p:cNvSpPr>
          <p:nvPr/>
        </p:nvSpPr>
        <p:spPr bwMode="auto">
          <a:xfrm>
            <a:off x="479425" y="2971800"/>
            <a:ext cx="807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dirty="0">
                <a:solidFill>
                  <a:srgbClr val="FF0000"/>
                </a:solidFill>
              </a:rPr>
              <a:t>* </a:t>
            </a:r>
            <a:r>
              <a:rPr lang="vi-VN" altLang="en-US" b="1" dirty="0">
                <a:solidFill>
                  <a:srgbClr val="FF0000"/>
                </a:solidFill>
                <a:latin typeface="Times New Roman" panose="02020603050405020304" pitchFamily="18" charset="0"/>
                <a:cs typeface="Times New Roman" panose="02020603050405020304" pitchFamily="18" charset="0"/>
              </a:rPr>
              <a:t>Theo em, bà bạn Hưng cảm thấy thế nào trước việc làm của Hưng ?</a:t>
            </a:r>
          </a:p>
        </p:txBody>
      </p:sp>
      <p:sp>
        <p:nvSpPr>
          <p:cNvPr id="5" name="Rectangle 3"/>
          <p:cNvSpPr txBox="1">
            <a:spLocks noChangeArrowheads="1"/>
          </p:cNvSpPr>
          <p:nvPr/>
        </p:nvSpPr>
        <p:spPr bwMode="auto">
          <a:xfrm>
            <a:off x="942975" y="41719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Hưng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vui</a:t>
            </a:r>
            <a:r>
              <a:rPr lang="en-US" altLang="en-US" b="1" dirty="0">
                <a:latin typeface="Times New Roman" panose="02020603050405020304" pitchFamily="18" charset="0"/>
                <a:cs typeface="Times New Roman" panose="02020603050405020304" pitchFamily="18" charset="0"/>
              </a:rPr>
              <a:t>.</a:t>
            </a:r>
            <a:endParaRPr lang="en-US" altLang="en-US" b="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Kết quả hình ảnh cho anh về người con chăm sóc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696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blinds(horizontal)">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p>
        </p:txBody>
      </p:sp>
      <p:pic>
        <p:nvPicPr>
          <p:cNvPr id="54276" name="Picture 4" descr="Kết quả hình ảnh cho anh về người con chăm sóc cha mẹ"/>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228600"/>
            <a:ext cx="8458200" cy="6096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box(in)">
                                      <p:cBhvr>
                                        <p:cTn id="7"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tLang="en-US" smtClean="0"/>
          </a:p>
        </p:txBody>
      </p:sp>
      <p:pic>
        <p:nvPicPr>
          <p:cNvPr id="36867" name="Picture 3" descr="Kết quả hình ảnh cho anh về người con chăm sóc cha mẹ"/>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304800"/>
            <a:ext cx="8077200" cy="59436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tLang="en-US" smtClean="0"/>
          </a:p>
        </p:txBody>
      </p:sp>
      <p:pic>
        <p:nvPicPr>
          <p:cNvPr id="37891" name="Picture 4" descr="Kết quả hình ảnh cho anh về người con chăm sóc cha mẹ"/>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228600"/>
            <a:ext cx="8229600" cy="601980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Kết quả hình ảnh cho anh về người con chăm sóc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573088" y="1946275"/>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5400" b="1">
                <a:latin typeface="Times New Roman" panose="02020603050405020304" pitchFamily="18" charset="0"/>
              </a:rPr>
              <a:t>Vì sao chúng ta phải hiếu thảo với ông bà, cha mẹ?</a:t>
            </a:r>
          </a:p>
        </p:txBody>
      </p:sp>
      <p:grpSp>
        <p:nvGrpSpPr>
          <p:cNvPr id="39939" name="Group 109"/>
          <p:cNvGrpSpPr>
            <a:grpSpLocks/>
          </p:cNvGrpSpPr>
          <p:nvPr/>
        </p:nvGrpSpPr>
        <p:grpSpPr bwMode="auto">
          <a:xfrm>
            <a:off x="3429000" y="5715000"/>
            <a:ext cx="4800600" cy="847725"/>
            <a:chOff x="2350" y="1008"/>
            <a:chExt cx="1826" cy="534"/>
          </a:xfrm>
        </p:grpSpPr>
        <p:pic>
          <p:nvPicPr>
            <p:cNvPr id="39941" name="Picture 110"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11"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12"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13"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0" name="Picture 2" descr="Bauern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562600"/>
            <a:ext cx="75438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457200" y="9271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bà</a:t>
            </a:r>
            <a:r>
              <a:rPr lang="en-US" altLang="en-US" sz="3600" b="1" dirty="0">
                <a:solidFill>
                  <a:srgbClr val="0000CC"/>
                </a:solidFill>
                <a:latin typeface="Times New Roman" panose="02020603050405020304" pitchFamily="18" charset="0"/>
                <a:cs typeface="Times New Roman" panose="02020603050405020304" pitchFamily="18" charset="0"/>
              </a:rPr>
              <a:t> cha </a:t>
            </a:r>
            <a:r>
              <a:rPr lang="en-US" altLang="en-US" sz="3600" b="1" dirty="0" err="1">
                <a:solidFill>
                  <a:srgbClr val="0000CC"/>
                </a:solidFill>
                <a:latin typeface="Times New Roman" panose="02020603050405020304" pitchFamily="18" charset="0"/>
                <a:cs typeface="Times New Roman" panose="02020603050405020304" pitchFamily="18" charset="0"/>
              </a:rPr>
              <a:t>mẹ</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là</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nhưng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người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sinh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thành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nuôi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dưỡng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chúng</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nên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người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vậy,chúng</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phải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hiếu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thảo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với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bà</a:t>
            </a:r>
            <a:r>
              <a:rPr lang="en-US" altLang="en-US" sz="3600" b="1" dirty="0">
                <a:solidFill>
                  <a:srgbClr val="0000CC"/>
                </a:solidFill>
                <a:latin typeface="Times New Roman" panose="02020603050405020304" pitchFamily="18" charset="0"/>
                <a:cs typeface="Times New Roman" panose="02020603050405020304" pitchFamily="18" charset="0"/>
              </a:rPr>
              <a:t>, cha </a:t>
            </a:r>
            <a:r>
              <a:rPr lang="en-US" altLang="en-US" sz="3600" b="1" dirty="0" err="1">
                <a:solidFill>
                  <a:srgbClr val="0000CC"/>
                </a:solidFill>
                <a:latin typeface="Times New Roman" panose="02020603050405020304" pitchFamily="18" charset="0"/>
                <a:cs typeface="Times New Roman" panose="02020603050405020304" pitchFamily="18" charset="0"/>
              </a:rPr>
              <a:t>mẹ</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40963" name="Rectangle 2"/>
          <p:cNvSpPr>
            <a:spLocks noChangeArrowheads="1"/>
          </p:cNvSpPr>
          <p:nvPr/>
        </p:nvSpPr>
        <p:spPr bwMode="auto">
          <a:xfrm>
            <a:off x="2819400" y="228600"/>
            <a:ext cx="2560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rgbClr val="FF0000"/>
                </a:solidFill>
                <a:cs typeface="Arial" panose="020B0604020202020204" pitchFamily="34" charset="0"/>
              </a:rPr>
              <a:t>GHI NHỚ </a:t>
            </a:r>
            <a:endParaRPr lang="en-US" altLang="en-US" sz="4000">
              <a:solidFill>
                <a:srgbClr val="FF0000"/>
              </a:solidFill>
            </a:endParaRPr>
          </a:p>
        </p:txBody>
      </p:sp>
      <p:sp>
        <p:nvSpPr>
          <p:cNvPr id="40964" name="Text Box 4"/>
          <p:cNvSpPr txBox="1">
            <a:spLocks noChangeArrowheads="1"/>
          </p:cNvSpPr>
          <p:nvPr/>
        </p:nvSpPr>
        <p:spPr bwMode="auto">
          <a:xfrm>
            <a:off x="609600" y="3465513"/>
            <a:ext cx="7696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4000" b="1">
                <a:latin typeface="Times New Roman" panose="02020603050405020304" pitchFamily="18" charset="0"/>
              </a:rPr>
              <a:t>Em có biết câu thơ, câu ca dao, tục ngữ nào khuyên chúng ta phải biết yêu thương, hiếu thảo với ông bà, cha mẹ không?</a:t>
            </a:r>
          </a:p>
        </p:txBody>
      </p:sp>
      <p:sp>
        <p:nvSpPr>
          <p:cNvPr id="40965" name="Rectangle 2"/>
          <p:cNvSpPr>
            <a:spLocks noChangeArrowheads="1"/>
          </p:cNvSpPr>
          <p:nvPr/>
        </p:nvSpPr>
        <p:spPr bwMode="auto">
          <a:xfrm>
            <a:off x="231775" y="3446463"/>
            <a:ext cx="8366125" cy="2554287"/>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cs typeface="Arial" panose="020B0604020202020204" pitchFamily="34" charset="0"/>
              </a:rPr>
              <a:t>      </a:t>
            </a:r>
            <a:r>
              <a:rPr lang="en-US" altLang="en-US" b="1" dirty="0" err="1">
                <a:solidFill>
                  <a:srgbClr val="FF0000"/>
                </a:solidFill>
                <a:latin typeface="Times New Roman" panose="02020603050405020304" pitchFamily="18" charset="0"/>
                <a:cs typeface="Times New Roman" panose="02020603050405020304" pitchFamily="18" charset="0"/>
              </a:rPr>
              <a:t>Công</a:t>
            </a:r>
            <a:r>
              <a:rPr lang="en-US" altLang="en-US" b="1" dirty="0">
                <a:solidFill>
                  <a:srgbClr val="FF0000"/>
                </a:solidFill>
                <a:latin typeface="Times New Roman" panose="02020603050405020304" pitchFamily="18" charset="0"/>
                <a:cs typeface="Times New Roman" panose="02020603050405020304" pitchFamily="18" charset="0"/>
              </a:rPr>
              <a:t> cha </a:t>
            </a:r>
            <a:r>
              <a:rPr lang="en-US" altLang="en-US" b="1" dirty="0" err="1">
                <a:solidFill>
                  <a:srgbClr val="FF0000"/>
                </a:solidFill>
                <a:latin typeface="Times New Roman" panose="02020603050405020304" pitchFamily="18" charset="0"/>
                <a:cs typeface="Times New Roman" panose="02020603050405020304" pitchFamily="18" charset="0"/>
              </a:rPr>
              <a:t>như</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núi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Sơn</a:t>
            </a:r>
            <a:endParaRPr lang="en-US" altLang="en-US" b="1"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Nghĩa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mẹ</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như</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nước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trong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nguồn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chảy</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ra</a:t>
            </a:r>
            <a:r>
              <a:rPr lang="en-US" altLang="en-US" b="1" dirty="0">
                <a:solidFill>
                  <a:srgbClr val="FF0000"/>
                </a:solidFill>
                <a:latin typeface="Times New Roman" panose="02020603050405020304" pitchFamily="18" charset="0"/>
                <a:cs typeface="Times New Roman" panose="02020603050405020304" pitchFamily="18" charset="0"/>
              </a:rPr>
              <a:t> . </a:t>
            </a:r>
          </a:p>
          <a:p>
            <a:pP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Một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lòng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thờ</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mẹ</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kính</a:t>
            </a:r>
            <a:r>
              <a:rPr lang="en-US" altLang="en-US" b="1" dirty="0">
                <a:solidFill>
                  <a:srgbClr val="FF0000"/>
                </a:solidFill>
                <a:latin typeface="Times New Roman" panose="02020603050405020304" pitchFamily="18" charset="0"/>
                <a:cs typeface="Times New Roman" panose="02020603050405020304" pitchFamily="18" charset="0"/>
              </a:rPr>
              <a:t> cha</a:t>
            </a:r>
          </a:p>
          <a:p>
            <a:pP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Cho </a:t>
            </a:r>
            <a:r>
              <a:rPr lang="en-US" altLang="en-US" b="1" dirty="0" err="1">
                <a:solidFill>
                  <a:srgbClr val="FF0000"/>
                </a:solidFill>
                <a:latin typeface="Times New Roman" panose="02020603050405020304" pitchFamily="18" charset="0"/>
                <a:cs typeface="Times New Roman" panose="02020603050405020304" pitchFamily="18" charset="0"/>
              </a:rPr>
              <a:t>tròn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chữ</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hiếu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mới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đạo</a:t>
            </a:r>
            <a:r>
              <a:rPr lang="en-US" altLang="en-US" b="1" dirty="0">
                <a:solidFill>
                  <a:srgbClr val="FF0000"/>
                </a:solidFill>
                <a:latin typeface="Times New Roman" panose="02020603050405020304" pitchFamily="18" charset="0"/>
                <a:cs typeface="Times New Roman" panose="02020603050405020304" pitchFamily="18" charset="0"/>
              </a:rPr>
              <a:t> con.</a:t>
            </a:r>
          </a:p>
          <a:p>
            <a:pP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Ca </a:t>
            </a:r>
            <a:r>
              <a:rPr lang="en-US" altLang="en-US" b="1" dirty="0" err="1">
                <a:latin typeface="Times New Roman" panose="02020603050405020304" pitchFamily="18" charset="0"/>
                <a:cs typeface="Times New Roman" panose="02020603050405020304" pitchFamily="18" charset="0"/>
              </a:rPr>
              <a:t>dao</a:t>
            </a:r>
            <a:r>
              <a:rPr lang="en-US" altLang="en-US"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auern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105400"/>
            <a:ext cx="5181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poinse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026025"/>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poinse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4724400"/>
            <a:ext cx="22098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3" name="Group 9"/>
          <p:cNvGrpSpPr>
            <a:grpSpLocks noChangeAspect="1"/>
          </p:cNvGrpSpPr>
          <p:nvPr/>
        </p:nvGrpSpPr>
        <p:grpSpPr bwMode="auto">
          <a:xfrm rot="4651953">
            <a:off x="74612" y="-65087"/>
            <a:ext cx="1160463" cy="1347788"/>
            <a:chOff x="4944" y="658"/>
            <a:chExt cx="624" cy="553"/>
          </a:xfrm>
        </p:grpSpPr>
        <p:sp>
          <p:nvSpPr>
            <p:cNvPr id="42079" name="AutoShape 10"/>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54368" name="Freeform 11"/>
            <p:cNvSpPr>
              <a:spLocks/>
            </p:cNvSpPr>
            <p:nvPr/>
          </p:nvSpPr>
          <p:spPr bwMode="auto">
            <a:xfrm>
              <a:off x="5092" y="824"/>
              <a:ext cx="125"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9" name="Freeform 12"/>
            <p:cNvSpPr>
              <a:spLocks/>
            </p:cNvSpPr>
            <p:nvPr/>
          </p:nvSpPr>
          <p:spPr bwMode="auto">
            <a:xfrm>
              <a:off x="5006" y="991"/>
              <a:ext cx="125"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0" name="Freeform 13"/>
            <p:cNvSpPr>
              <a:spLocks/>
            </p:cNvSpPr>
            <p:nvPr/>
          </p:nvSpPr>
          <p:spPr bwMode="auto">
            <a:xfrm>
              <a:off x="5326" y="935"/>
              <a:ext cx="236"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1" name="Freeform 14"/>
            <p:cNvSpPr>
              <a:spLocks/>
            </p:cNvSpPr>
            <p:nvPr/>
          </p:nvSpPr>
          <p:spPr bwMode="auto">
            <a:xfrm>
              <a:off x="5206" y="661"/>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2" name="Freeform 15"/>
            <p:cNvSpPr>
              <a:spLocks/>
            </p:cNvSpPr>
            <p:nvPr/>
          </p:nvSpPr>
          <p:spPr bwMode="auto">
            <a:xfrm>
              <a:off x="5134" y="663"/>
              <a:ext cx="124" cy="249"/>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3" name="Freeform 16"/>
            <p:cNvSpPr>
              <a:spLocks/>
            </p:cNvSpPr>
            <p:nvPr/>
          </p:nvSpPr>
          <p:spPr bwMode="auto">
            <a:xfrm>
              <a:off x="4943" y="787"/>
              <a:ext cx="604" cy="423"/>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4" name="Freeform 17"/>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5" name="Freeform 18"/>
            <p:cNvSpPr>
              <a:spLocks/>
            </p:cNvSpPr>
            <p:nvPr/>
          </p:nvSpPr>
          <p:spPr bwMode="auto">
            <a:xfrm>
              <a:off x="5150" y="833"/>
              <a:ext cx="20"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6" name="Freeform 19"/>
            <p:cNvSpPr>
              <a:spLocks/>
            </p:cNvSpPr>
            <p:nvPr/>
          </p:nvSpPr>
          <p:spPr bwMode="auto">
            <a:xfrm>
              <a:off x="5187" y="860"/>
              <a:ext cx="20"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7" name="Freeform 20"/>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8" name="Freeform 21"/>
            <p:cNvSpPr>
              <a:spLocks/>
            </p:cNvSpPr>
            <p:nvPr/>
          </p:nvSpPr>
          <p:spPr bwMode="auto">
            <a:xfrm>
              <a:off x="5107"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79" name="Freeform 22"/>
            <p:cNvSpPr>
              <a:spLocks/>
            </p:cNvSpPr>
            <p:nvPr/>
          </p:nvSpPr>
          <p:spPr bwMode="auto">
            <a:xfrm>
              <a:off x="5095"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0" name="Freeform 23"/>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1" name="Freeform 24"/>
            <p:cNvSpPr>
              <a:spLocks/>
            </p:cNvSpPr>
            <p:nvPr/>
          </p:nvSpPr>
          <p:spPr bwMode="auto">
            <a:xfrm>
              <a:off x="5157" y="907"/>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2" name="Freeform 25"/>
            <p:cNvSpPr>
              <a:spLocks/>
            </p:cNvSpPr>
            <p:nvPr/>
          </p:nvSpPr>
          <p:spPr bwMode="auto">
            <a:xfrm>
              <a:off x="5176" y="911"/>
              <a:ext cx="20" cy="20"/>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3" name="Freeform 26"/>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4" name="Freeform 27"/>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5" name="Freeform 28"/>
            <p:cNvSpPr>
              <a:spLocks/>
            </p:cNvSpPr>
            <p:nvPr/>
          </p:nvSpPr>
          <p:spPr bwMode="auto">
            <a:xfrm>
              <a:off x="5163"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6" name="Freeform 29"/>
            <p:cNvSpPr>
              <a:spLocks/>
            </p:cNvSpPr>
            <p:nvPr/>
          </p:nvSpPr>
          <p:spPr bwMode="auto">
            <a:xfrm>
              <a:off x="5150" y="804"/>
              <a:ext cx="15"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7" name="Freeform 30"/>
            <p:cNvSpPr>
              <a:spLocks/>
            </p:cNvSpPr>
            <p:nvPr/>
          </p:nvSpPr>
          <p:spPr bwMode="auto">
            <a:xfrm>
              <a:off x="5251" y="797"/>
              <a:ext cx="242"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8" name="Freeform 31"/>
            <p:cNvSpPr>
              <a:spLocks/>
            </p:cNvSpPr>
            <p:nvPr/>
          </p:nvSpPr>
          <p:spPr bwMode="auto">
            <a:xfrm>
              <a:off x="5204" y="945"/>
              <a:ext cx="176"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89" name="Freeform 32"/>
            <p:cNvSpPr>
              <a:spLocks/>
            </p:cNvSpPr>
            <p:nvPr/>
          </p:nvSpPr>
          <p:spPr bwMode="auto">
            <a:xfrm>
              <a:off x="5113"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90" name="Freeform 33"/>
            <p:cNvSpPr>
              <a:spLocks/>
            </p:cNvSpPr>
            <p:nvPr/>
          </p:nvSpPr>
          <p:spPr bwMode="auto">
            <a:xfrm>
              <a:off x="5236" y="703"/>
              <a:ext cx="146" cy="208"/>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91" name="Freeform 34"/>
            <p:cNvSpPr>
              <a:spLocks/>
            </p:cNvSpPr>
            <p:nvPr/>
          </p:nvSpPr>
          <p:spPr bwMode="auto">
            <a:xfrm>
              <a:off x="5018" y="1036"/>
              <a:ext cx="94" cy="162"/>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92" name="Freeform 35"/>
            <p:cNvSpPr>
              <a:spLocks/>
            </p:cNvSpPr>
            <p:nvPr/>
          </p:nvSpPr>
          <p:spPr bwMode="auto">
            <a:xfrm>
              <a:off x="5353" y="962"/>
              <a:ext cx="190"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grpSp>
      <p:grpSp>
        <p:nvGrpSpPr>
          <p:cNvPr id="41994" name="Group 36"/>
          <p:cNvGrpSpPr>
            <a:grpSpLocks noChangeAspect="1"/>
          </p:cNvGrpSpPr>
          <p:nvPr/>
        </p:nvGrpSpPr>
        <p:grpSpPr bwMode="auto">
          <a:xfrm rot="4651953">
            <a:off x="7886699" y="-119062"/>
            <a:ext cx="1136651" cy="1320800"/>
            <a:chOff x="4944" y="658"/>
            <a:chExt cx="624" cy="553"/>
          </a:xfrm>
        </p:grpSpPr>
        <p:sp>
          <p:nvSpPr>
            <p:cNvPr id="42053" name="AutoShape 37"/>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54342" name="Freeform 38"/>
            <p:cNvSpPr>
              <a:spLocks/>
            </p:cNvSpPr>
            <p:nvPr/>
          </p:nvSpPr>
          <p:spPr bwMode="auto">
            <a:xfrm>
              <a:off x="5092" y="825"/>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3" name="Freeform 39"/>
            <p:cNvSpPr>
              <a:spLocks/>
            </p:cNvSpPr>
            <p:nvPr/>
          </p:nvSpPr>
          <p:spPr bwMode="auto">
            <a:xfrm>
              <a:off x="5003" y="996"/>
              <a:ext cx="125"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4" name="Freeform 40"/>
            <p:cNvSpPr>
              <a:spLocks/>
            </p:cNvSpPr>
            <p:nvPr/>
          </p:nvSpPr>
          <p:spPr bwMode="auto">
            <a:xfrm>
              <a:off x="5320" y="936"/>
              <a:ext cx="241"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5" name="Freeform 41"/>
            <p:cNvSpPr>
              <a:spLocks/>
            </p:cNvSpPr>
            <p:nvPr/>
          </p:nvSpPr>
          <p:spPr bwMode="auto">
            <a:xfrm>
              <a:off x="5202" y="662"/>
              <a:ext cx="208"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6" name="Freeform 42"/>
            <p:cNvSpPr>
              <a:spLocks/>
            </p:cNvSpPr>
            <p:nvPr/>
          </p:nvSpPr>
          <p:spPr bwMode="auto">
            <a:xfrm>
              <a:off x="5132" y="666"/>
              <a:ext cx="125"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7" name="Freeform 43"/>
            <p:cNvSpPr>
              <a:spLocks/>
            </p:cNvSpPr>
            <p:nvPr/>
          </p:nvSpPr>
          <p:spPr bwMode="auto">
            <a:xfrm>
              <a:off x="4943" y="787"/>
              <a:ext cx="604" cy="423"/>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8" name="Freeform 44"/>
            <p:cNvSpPr>
              <a:spLocks/>
            </p:cNvSpPr>
            <p:nvPr/>
          </p:nvSpPr>
          <p:spPr bwMode="auto">
            <a:xfrm>
              <a:off x="4948" y="730"/>
              <a:ext cx="180"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49" name="Freeform 45"/>
            <p:cNvSpPr>
              <a:spLocks/>
            </p:cNvSpPr>
            <p:nvPr/>
          </p:nvSpPr>
          <p:spPr bwMode="auto">
            <a:xfrm>
              <a:off x="5143" y="833"/>
              <a:ext cx="18"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0" name="Freeform 46"/>
            <p:cNvSpPr>
              <a:spLocks/>
            </p:cNvSpPr>
            <p:nvPr/>
          </p:nvSpPr>
          <p:spPr bwMode="auto">
            <a:xfrm>
              <a:off x="5187"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1" name="Freeform 47"/>
            <p:cNvSpPr>
              <a:spLocks/>
            </p:cNvSpPr>
            <p:nvPr/>
          </p:nvSpPr>
          <p:spPr bwMode="auto">
            <a:xfrm>
              <a:off x="5139"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2" name="Freeform 48"/>
            <p:cNvSpPr>
              <a:spLocks/>
            </p:cNvSpPr>
            <p:nvPr/>
          </p:nvSpPr>
          <p:spPr bwMode="auto">
            <a:xfrm>
              <a:off x="5107"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3" name="Freeform 49"/>
            <p:cNvSpPr>
              <a:spLocks/>
            </p:cNvSpPr>
            <p:nvPr/>
          </p:nvSpPr>
          <p:spPr bwMode="auto">
            <a:xfrm>
              <a:off x="5084" y="916"/>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4" name="Freeform 50"/>
            <p:cNvSpPr>
              <a:spLocks/>
            </p:cNvSpPr>
            <p:nvPr/>
          </p:nvSpPr>
          <p:spPr bwMode="auto">
            <a:xfrm>
              <a:off x="5122" y="926"/>
              <a:ext cx="17"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5" name="Freeform 51"/>
            <p:cNvSpPr>
              <a:spLocks/>
            </p:cNvSpPr>
            <p:nvPr/>
          </p:nvSpPr>
          <p:spPr bwMode="auto">
            <a:xfrm>
              <a:off x="5153" y="911"/>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6" name="Freeform 52"/>
            <p:cNvSpPr>
              <a:spLocks/>
            </p:cNvSpPr>
            <p:nvPr/>
          </p:nvSpPr>
          <p:spPr bwMode="auto">
            <a:xfrm>
              <a:off x="5181" y="911"/>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7" name="Freeform 53"/>
            <p:cNvSpPr>
              <a:spLocks/>
            </p:cNvSpPr>
            <p:nvPr/>
          </p:nvSpPr>
          <p:spPr bwMode="auto">
            <a:xfrm>
              <a:off x="4969" y="938"/>
              <a:ext cx="153"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8" name="Freeform 54"/>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59" name="Freeform 55"/>
            <p:cNvSpPr>
              <a:spLocks/>
            </p:cNvSpPr>
            <p:nvPr/>
          </p:nvSpPr>
          <p:spPr bwMode="auto">
            <a:xfrm>
              <a:off x="5165"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0" name="Freeform 56"/>
            <p:cNvSpPr>
              <a:spLocks/>
            </p:cNvSpPr>
            <p:nvPr/>
          </p:nvSpPr>
          <p:spPr bwMode="auto">
            <a:xfrm>
              <a:off x="5139" y="821"/>
              <a:ext cx="17"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1" name="Freeform 57"/>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2" name="Freeform 58"/>
            <p:cNvSpPr>
              <a:spLocks/>
            </p:cNvSpPr>
            <p:nvPr/>
          </p:nvSpPr>
          <p:spPr bwMode="auto">
            <a:xfrm>
              <a:off x="5195" y="963"/>
              <a:ext cx="176" cy="148"/>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3" name="Freeform 59"/>
            <p:cNvSpPr>
              <a:spLocks/>
            </p:cNvSpPr>
            <p:nvPr/>
          </p:nvSpPr>
          <p:spPr bwMode="auto">
            <a:xfrm>
              <a:off x="5112"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4" name="Freeform 60"/>
            <p:cNvSpPr>
              <a:spLocks/>
            </p:cNvSpPr>
            <p:nvPr/>
          </p:nvSpPr>
          <p:spPr bwMode="auto">
            <a:xfrm>
              <a:off x="5234" y="705"/>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5" name="Freeform 61"/>
            <p:cNvSpPr>
              <a:spLocks/>
            </p:cNvSpPr>
            <p:nvPr/>
          </p:nvSpPr>
          <p:spPr bwMode="auto">
            <a:xfrm>
              <a:off x="5022" y="1035"/>
              <a:ext cx="92"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54366" name="Freeform 62"/>
            <p:cNvSpPr>
              <a:spLocks/>
            </p:cNvSpPr>
            <p:nvPr/>
          </p:nvSpPr>
          <p:spPr bwMode="auto">
            <a:xfrm>
              <a:off x="5344" y="972"/>
              <a:ext cx="187" cy="148"/>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p:spPr>
          <p:txBody>
            <a:bodyPr/>
            <a:lstStyle/>
            <a:p>
              <a:pPr>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grpSp>
      <p:grpSp>
        <p:nvGrpSpPr>
          <p:cNvPr id="41995" name="Group 64"/>
          <p:cNvGrpSpPr>
            <a:grpSpLocks/>
          </p:cNvGrpSpPr>
          <p:nvPr/>
        </p:nvGrpSpPr>
        <p:grpSpPr bwMode="auto">
          <a:xfrm>
            <a:off x="457200" y="3810000"/>
            <a:ext cx="4800600" cy="847725"/>
            <a:chOff x="2350" y="1008"/>
            <a:chExt cx="1826" cy="534"/>
          </a:xfrm>
        </p:grpSpPr>
        <p:pic>
          <p:nvPicPr>
            <p:cNvPr id="42049" name="Picture 6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0" name="Picture 6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1" name="Picture 6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2" name="Picture 6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6" name="Group 69"/>
          <p:cNvGrpSpPr>
            <a:grpSpLocks/>
          </p:cNvGrpSpPr>
          <p:nvPr/>
        </p:nvGrpSpPr>
        <p:grpSpPr bwMode="auto">
          <a:xfrm>
            <a:off x="3886200" y="4495800"/>
            <a:ext cx="4800600" cy="847725"/>
            <a:chOff x="2350" y="1008"/>
            <a:chExt cx="1826" cy="534"/>
          </a:xfrm>
        </p:grpSpPr>
        <p:pic>
          <p:nvPicPr>
            <p:cNvPr id="42045" name="Picture 70"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6" name="Picture 7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7" name="Picture 72"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8" name="Picture 73"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7" name="Group 74"/>
          <p:cNvGrpSpPr>
            <a:grpSpLocks/>
          </p:cNvGrpSpPr>
          <p:nvPr/>
        </p:nvGrpSpPr>
        <p:grpSpPr bwMode="auto">
          <a:xfrm>
            <a:off x="3276600" y="3429000"/>
            <a:ext cx="4800600" cy="847725"/>
            <a:chOff x="2350" y="1008"/>
            <a:chExt cx="1826" cy="534"/>
          </a:xfrm>
        </p:grpSpPr>
        <p:pic>
          <p:nvPicPr>
            <p:cNvPr id="42041" name="Picture 7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2" name="Picture 7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3" name="Picture 7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4" name="Picture 7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8" name="Group 79"/>
          <p:cNvGrpSpPr>
            <a:grpSpLocks/>
          </p:cNvGrpSpPr>
          <p:nvPr/>
        </p:nvGrpSpPr>
        <p:grpSpPr bwMode="auto">
          <a:xfrm>
            <a:off x="609600" y="4800600"/>
            <a:ext cx="4800600" cy="847725"/>
            <a:chOff x="2350" y="1008"/>
            <a:chExt cx="1826" cy="534"/>
          </a:xfrm>
        </p:grpSpPr>
        <p:pic>
          <p:nvPicPr>
            <p:cNvPr id="42037" name="Picture 80"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8" name="Picture 8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9" name="Picture 82"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0" name="Picture 83"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9" name="Group 84"/>
          <p:cNvGrpSpPr>
            <a:grpSpLocks/>
          </p:cNvGrpSpPr>
          <p:nvPr/>
        </p:nvGrpSpPr>
        <p:grpSpPr bwMode="auto">
          <a:xfrm>
            <a:off x="3581400" y="1600200"/>
            <a:ext cx="4800600" cy="847725"/>
            <a:chOff x="2350" y="1008"/>
            <a:chExt cx="1826" cy="534"/>
          </a:xfrm>
        </p:grpSpPr>
        <p:pic>
          <p:nvPicPr>
            <p:cNvPr id="42033" name="Picture 8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8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5" name="Picture 8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6" name="Picture 8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0" name="Group 89"/>
          <p:cNvGrpSpPr>
            <a:grpSpLocks/>
          </p:cNvGrpSpPr>
          <p:nvPr/>
        </p:nvGrpSpPr>
        <p:grpSpPr bwMode="auto">
          <a:xfrm>
            <a:off x="0" y="2971800"/>
            <a:ext cx="4800600" cy="847725"/>
            <a:chOff x="2350" y="1008"/>
            <a:chExt cx="1826" cy="534"/>
          </a:xfrm>
        </p:grpSpPr>
        <p:pic>
          <p:nvPicPr>
            <p:cNvPr id="42029" name="Picture 90"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9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1" name="Picture 92"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2" name="Picture 93"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1" name="Group 94"/>
          <p:cNvGrpSpPr>
            <a:grpSpLocks/>
          </p:cNvGrpSpPr>
          <p:nvPr/>
        </p:nvGrpSpPr>
        <p:grpSpPr bwMode="auto">
          <a:xfrm>
            <a:off x="3962400" y="2590800"/>
            <a:ext cx="4800600" cy="847725"/>
            <a:chOff x="2350" y="1008"/>
            <a:chExt cx="1826" cy="534"/>
          </a:xfrm>
        </p:grpSpPr>
        <p:pic>
          <p:nvPicPr>
            <p:cNvPr id="42025" name="Picture 9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6" name="Picture 9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7" name="Picture 9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8" name="Picture 9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2" name="Group 99"/>
          <p:cNvGrpSpPr>
            <a:grpSpLocks/>
          </p:cNvGrpSpPr>
          <p:nvPr/>
        </p:nvGrpSpPr>
        <p:grpSpPr bwMode="auto">
          <a:xfrm>
            <a:off x="457200" y="1828800"/>
            <a:ext cx="4800600" cy="847725"/>
            <a:chOff x="2350" y="1008"/>
            <a:chExt cx="1826" cy="534"/>
          </a:xfrm>
        </p:grpSpPr>
        <p:pic>
          <p:nvPicPr>
            <p:cNvPr id="42021" name="Picture 100"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10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3" name="Picture 102"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103"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3" name="Group 104"/>
          <p:cNvGrpSpPr>
            <a:grpSpLocks/>
          </p:cNvGrpSpPr>
          <p:nvPr/>
        </p:nvGrpSpPr>
        <p:grpSpPr bwMode="auto">
          <a:xfrm>
            <a:off x="3505200" y="762000"/>
            <a:ext cx="4800600" cy="847725"/>
            <a:chOff x="2350" y="1008"/>
            <a:chExt cx="1826" cy="534"/>
          </a:xfrm>
        </p:grpSpPr>
        <p:pic>
          <p:nvPicPr>
            <p:cNvPr id="42017" name="Picture 10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8" name="Picture 10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9" name="Picture 10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0" name="Picture 10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4" name="Group 109"/>
          <p:cNvGrpSpPr>
            <a:grpSpLocks/>
          </p:cNvGrpSpPr>
          <p:nvPr/>
        </p:nvGrpSpPr>
        <p:grpSpPr bwMode="auto">
          <a:xfrm>
            <a:off x="3429000" y="5715000"/>
            <a:ext cx="4800600" cy="847725"/>
            <a:chOff x="2350" y="1008"/>
            <a:chExt cx="1826" cy="534"/>
          </a:xfrm>
        </p:grpSpPr>
        <p:pic>
          <p:nvPicPr>
            <p:cNvPr id="42013" name="Picture 110"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Picture 11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5" name="Picture 112"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6" name="Picture 113"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5" name="Group 114"/>
          <p:cNvGrpSpPr>
            <a:grpSpLocks/>
          </p:cNvGrpSpPr>
          <p:nvPr/>
        </p:nvGrpSpPr>
        <p:grpSpPr bwMode="auto">
          <a:xfrm>
            <a:off x="0" y="685800"/>
            <a:ext cx="4800600" cy="847725"/>
            <a:chOff x="2350" y="1008"/>
            <a:chExt cx="1826" cy="534"/>
          </a:xfrm>
        </p:grpSpPr>
        <p:pic>
          <p:nvPicPr>
            <p:cNvPr id="42009" name="Picture 11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116"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Picture 117"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2" name="Picture 118"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006" name="Picture 6" descr="Hinh dong buom da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94413" y="392430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6" descr="Hinh dong buom da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96240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Text Box 3"/>
          <p:cNvSpPr txBox="1">
            <a:spLocks noChangeArrowheads="1"/>
          </p:cNvSpPr>
          <p:nvPr/>
        </p:nvSpPr>
        <p:spPr bwMode="auto">
          <a:xfrm>
            <a:off x="685800" y="1371600"/>
            <a:ext cx="800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600" b="1">
                <a:solidFill>
                  <a:srgbClr val="6600CC"/>
                </a:solidFill>
                <a:latin typeface="Times New Roman" panose="02020603050405020304" pitchFamily="18" charset="0"/>
                <a:cs typeface="Times New Roman" panose="02020603050405020304" pitchFamily="18" charset="0"/>
              </a:rPr>
              <a:t>Chúc các em</a:t>
            </a:r>
          </a:p>
          <a:p>
            <a:pPr algn="ctr">
              <a:spcBef>
                <a:spcPct val="0"/>
              </a:spcBef>
              <a:buFontTx/>
              <a:buNone/>
            </a:pPr>
            <a:r>
              <a:rPr lang="en-US" altLang="en-US" sz="6600" b="1">
                <a:solidFill>
                  <a:srgbClr val="6600CC"/>
                </a:solidFill>
                <a:latin typeface="Times New Roman" panose="02020603050405020304" pitchFamily="18" charset="0"/>
                <a:cs typeface="Times New Roman" panose="02020603050405020304" pitchFamily="18" charset="0"/>
              </a:rPr>
              <a:t> chăm ngoan,học tốt!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73088" y="1720850"/>
            <a:ext cx="8199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vi-VN" sz="4000" b="1" dirty="0" smtClean="0">
                <a:latin typeface="Times New Roman" panose="02020603050405020304" pitchFamily="18" charset="0"/>
                <a:cs typeface="Times New Roman" panose="02020603050405020304" pitchFamily="18" charset="0"/>
              </a:rPr>
              <a:t>Hưng yêu quý bà, chăm sóc bà. Hưng là một đứa cháu hiếu thảo</a:t>
            </a:r>
            <a:r>
              <a:rPr lang="fr-LU" sz="4000" b="1" dirty="0" smtClean="0">
                <a:latin typeface="Times New Roman" panose="02020603050405020304" pitchFamily="18" charset="0"/>
                <a:cs typeface="Times New Roman" panose="02020603050405020304" pitchFamily="18" charset="0"/>
              </a:rPr>
              <a:t>.</a:t>
            </a:r>
            <a:endParaRPr lang="fr-LU" altLang="en-US" sz="4000" b="1" dirty="0" smtClean="0">
              <a:latin typeface="Times New Roman" panose="02020603050405020304" pitchFamily="18" charset="0"/>
              <a:cs typeface="Times New Roman" panose="02020603050405020304" pitchFamily="18" charset="0"/>
            </a:endParaRPr>
          </a:p>
        </p:txBody>
      </p:sp>
      <p:sp>
        <p:nvSpPr>
          <p:cNvPr id="6147" name="Text Box 4"/>
          <p:cNvSpPr txBox="1">
            <a:spLocks noChangeArrowheads="1"/>
          </p:cNvSpPr>
          <p:nvPr/>
        </p:nvSpPr>
        <p:spPr bwMode="auto">
          <a:xfrm>
            <a:off x="642938" y="228600"/>
            <a:ext cx="769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4000" b="1">
                <a:solidFill>
                  <a:srgbClr val="FF0000"/>
                </a:solidFill>
                <a:latin typeface="Times New Roman" panose="02020603050405020304" pitchFamily="18" charset="0"/>
              </a:rPr>
              <a:t>Qua câu chuyện này, em thấy bạn Hưng là người cháu thế nào?</a:t>
            </a:r>
          </a:p>
        </p:txBody>
      </p:sp>
      <p:sp>
        <p:nvSpPr>
          <p:cNvPr id="4" name="Text Box 4"/>
          <p:cNvSpPr txBox="1">
            <a:spLocks noChangeArrowheads="1"/>
          </p:cNvSpPr>
          <p:nvPr/>
        </p:nvSpPr>
        <p:spPr bwMode="auto">
          <a:xfrm>
            <a:off x="573088" y="3151188"/>
            <a:ext cx="76962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4400" b="1">
                <a:solidFill>
                  <a:srgbClr val="FF0000"/>
                </a:solidFill>
                <a:latin typeface="Times New Roman" panose="02020603050405020304" pitchFamily="18" charset="0"/>
              </a:rPr>
              <a:t>Chúng ta phải đối xử với ông bà, cha mẹ như thế nào ?</a:t>
            </a:r>
          </a:p>
        </p:txBody>
      </p:sp>
      <p:sp>
        <p:nvSpPr>
          <p:cNvPr id="5" name="Rectangle 3"/>
          <p:cNvSpPr txBox="1">
            <a:spLocks noChangeArrowheads="1"/>
          </p:cNvSpPr>
          <p:nvPr/>
        </p:nvSpPr>
        <p:spPr bwMode="auto">
          <a:xfrm>
            <a:off x="642938" y="4811713"/>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000" b="1" dirty="0" err="1">
                <a:latin typeface="Times New Roman" panose="02020603050405020304" pitchFamily="18" charset="0"/>
                <a:cs typeface="Times New Roman" panose="02020603050405020304" pitchFamily="18" charset="0"/>
              </a:rPr>
              <a:t>Chúng</a:t>
            </a:r>
            <a:r>
              <a:rPr lang="en-US" altLang="en-US" sz="4000" b="1" dirty="0">
                <a:latin typeface="Times New Roman" panose="02020603050405020304" pitchFamily="18" charset="0"/>
                <a:cs typeface="Times New Roman" panose="02020603050405020304" pitchFamily="18" charset="0"/>
              </a:rPr>
              <a:t> ta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kính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trọng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quan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tâm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sóc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thảo</a:t>
            </a:r>
            <a:r>
              <a:rPr lang="en-US" altLang="en-US" sz="4000" b="1" dirty="0">
                <a:latin typeface="Times New Roman" panose="02020603050405020304" pitchFamily="18" charset="0"/>
                <a:cs typeface="Times New Roman" panose="02020603050405020304" pitchFamily="18" charset="0"/>
              </a:rPr>
              <a:t>.</a:t>
            </a:r>
            <a:endParaRPr lang="en-US" altLang="en-US" sz="4000" b="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676275" y="3048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4800" b="1">
                <a:solidFill>
                  <a:srgbClr val="FF0000"/>
                </a:solidFill>
                <a:latin typeface="Times New Roman" panose="02020603050405020304" pitchFamily="18" charset="0"/>
              </a:rPr>
              <a:t>Vì sao chúng ta phải hiếu thảo với ông bà, cha mẹ?</a:t>
            </a:r>
          </a:p>
        </p:txBody>
      </p:sp>
      <p:sp>
        <p:nvSpPr>
          <p:cNvPr id="4" name="Rectangle 3"/>
          <p:cNvSpPr>
            <a:spLocks noChangeArrowheads="1"/>
          </p:cNvSpPr>
          <p:nvPr/>
        </p:nvSpPr>
        <p:spPr bwMode="auto">
          <a:xfrm>
            <a:off x="676275" y="2057400"/>
            <a:ext cx="7848600" cy="3478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400" b="1" dirty="0" err="1">
                <a:latin typeface="Times New Roman" panose="02020603050405020304" pitchFamily="18" charset="0"/>
                <a:cs typeface="Times New Roman" panose="02020603050405020304" pitchFamily="18" charset="0"/>
              </a:rPr>
              <a:t>Ông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a:t>
            </a:r>
            <a:r>
              <a:rPr lang="en-US" altLang="en-US" sz="4400" b="1" dirty="0">
                <a:latin typeface="Times New Roman" panose="02020603050405020304" pitchFamily="18" charset="0"/>
                <a:cs typeface="Times New Roman" panose="02020603050405020304" pitchFamily="18" charset="0"/>
              </a:rPr>
              <a:t> cha </a:t>
            </a:r>
            <a:r>
              <a:rPr lang="en-US" altLang="en-US" sz="4400" b="1" dirty="0" err="1">
                <a:latin typeface="Times New Roman" panose="02020603050405020304" pitchFamily="18" charset="0"/>
                <a:cs typeface="Times New Roman" panose="02020603050405020304" pitchFamily="18" charset="0"/>
              </a:rPr>
              <a:t>mẹ</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nhưng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người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đã</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sinh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thành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nuôi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dưỡng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chúng</a:t>
            </a:r>
            <a:r>
              <a:rPr lang="en-US" altLang="en-US" sz="4400" b="1" dirty="0">
                <a:latin typeface="Times New Roman" panose="02020603050405020304" pitchFamily="18" charset="0"/>
                <a:cs typeface="Times New Roman" panose="02020603050405020304" pitchFamily="18" charset="0"/>
              </a:rPr>
              <a:t> ta </a:t>
            </a:r>
            <a:r>
              <a:rPr lang="en-US" altLang="en-US" sz="4400" b="1" dirty="0" err="1">
                <a:latin typeface="Times New Roman" panose="02020603050405020304" pitchFamily="18" charset="0"/>
                <a:cs typeface="Times New Roman" panose="02020603050405020304" pitchFamily="18" charset="0"/>
              </a:rPr>
              <a:t>nên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người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Vì</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vậy,chúng</a:t>
            </a:r>
            <a:r>
              <a:rPr lang="en-US" altLang="en-US" sz="4400" b="1" dirty="0">
                <a:latin typeface="Times New Roman" panose="02020603050405020304" pitchFamily="18" charset="0"/>
                <a:cs typeface="Times New Roman" panose="02020603050405020304" pitchFamily="18" charset="0"/>
              </a:rPr>
              <a:t> ta </a:t>
            </a:r>
            <a:r>
              <a:rPr lang="en-US" altLang="en-US" sz="4400" b="1" dirty="0" err="1">
                <a:latin typeface="Times New Roman" panose="02020603050405020304" pitchFamily="18" charset="0"/>
                <a:cs typeface="Times New Roman" panose="02020603050405020304" pitchFamily="18" charset="0"/>
              </a:rPr>
              <a:t>phải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hiếu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thảo</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với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ông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a:t>
            </a:r>
            <a:r>
              <a:rPr lang="en-US" altLang="en-US" sz="4400" b="1" dirty="0">
                <a:latin typeface="Times New Roman" panose="02020603050405020304" pitchFamily="18" charset="0"/>
                <a:cs typeface="Times New Roman" panose="02020603050405020304" pitchFamily="18" charset="0"/>
              </a:rPr>
              <a:t>, cha </a:t>
            </a:r>
            <a:r>
              <a:rPr lang="en-US" altLang="en-US" sz="4400" b="1" dirty="0" err="1">
                <a:latin typeface="Times New Roman" panose="02020603050405020304" pitchFamily="18" charset="0"/>
                <a:cs typeface="Times New Roman" panose="02020603050405020304" pitchFamily="18" charset="0"/>
              </a:rPr>
              <a:t>mẹ</a:t>
            </a:r>
            <a:r>
              <a:rPr lang="en-US" altLang="en-US" sz="44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457200" y="9271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bà</a:t>
            </a:r>
            <a:r>
              <a:rPr lang="en-US" altLang="en-US" sz="3600" b="1" dirty="0">
                <a:solidFill>
                  <a:srgbClr val="0000CC"/>
                </a:solidFill>
                <a:latin typeface="Times New Roman" panose="02020603050405020304" pitchFamily="18" charset="0"/>
                <a:cs typeface="Times New Roman" panose="02020603050405020304" pitchFamily="18" charset="0"/>
              </a:rPr>
              <a:t> cha </a:t>
            </a:r>
            <a:r>
              <a:rPr lang="en-US" altLang="en-US" sz="3600" b="1" dirty="0" err="1">
                <a:solidFill>
                  <a:srgbClr val="0000CC"/>
                </a:solidFill>
                <a:latin typeface="Times New Roman" panose="02020603050405020304" pitchFamily="18" charset="0"/>
                <a:cs typeface="Times New Roman" panose="02020603050405020304" pitchFamily="18" charset="0"/>
              </a:rPr>
              <a:t>mẹ</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là</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nhưng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người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sinh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thành</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nuôi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dưỡng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chúng</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nên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người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Vì</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vậy,chúng</a:t>
            </a:r>
            <a:r>
              <a:rPr lang="en-US" altLang="en-US" sz="3600" b="1" dirty="0">
                <a:solidFill>
                  <a:srgbClr val="0000CC"/>
                </a:solidFill>
                <a:latin typeface="Times New Roman" panose="02020603050405020304" pitchFamily="18" charset="0"/>
                <a:cs typeface="Times New Roman" panose="02020603050405020304" pitchFamily="18" charset="0"/>
              </a:rPr>
              <a:t> ta </a:t>
            </a:r>
            <a:r>
              <a:rPr lang="en-US" altLang="en-US" sz="3600" b="1" dirty="0" err="1">
                <a:solidFill>
                  <a:srgbClr val="0000CC"/>
                </a:solidFill>
                <a:latin typeface="Times New Roman" panose="02020603050405020304" pitchFamily="18" charset="0"/>
                <a:cs typeface="Times New Roman" panose="02020603050405020304" pitchFamily="18" charset="0"/>
              </a:rPr>
              <a:t>phải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hiếu</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thảo</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với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ông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bà</a:t>
            </a:r>
            <a:r>
              <a:rPr lang="en-US" altLang="en-US" sz="3600" b="1" dirty="0">
                <a:solidFill>
                  <a:srgbClr val="0000CC"/>
                </a:solidFill>
                <a:latin typeface="Times New Roman" panose="02020603050405020304" pitchFamily="18" charset="0"/>
                <a:cs typeface="Times New Roman" panose="02020603050405020304" pitchFamily="18" charset="0"/>
              </a:rPr>
              <a:t>, cha </a:t>
            </a:r>
            <a:r>
              <a:rPr lang="en-US" altLang="en-US" sz="3600" b="1" dirty="0" err="1">
                <a:solidFill>
                  <a:srgbClr val="0000CC"/>
                </a:solidFill>
                <a:latin typeface="Times New Roman" panose="02020603050405020304" pitchFamily="18" charset="0"/>
                <a:cs typeface="Times New Roman" panose="02020603050405020304" pitchFamily="18" charset="0"/>
              </a:rPr>
              <a:t>mẹ</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a:spLocks noChangeArrowheads="1"/>
          </p:cNvSpPr>
          <p:nvPr/>
        </p:nvSpPr>
        <p:spPr bwMode="auto">
          <a:xfrm>
            <a:off x="2819400" y="228600"/>
            <a:ext cx="2608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GHI NHỚ </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609600" y="3465513"/>
            <a:ext cx="7696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LU" altLang="en-US" sz="4000" b="1">
                <a:latin typeface="Times New Roman" panose="02020603050405020304" pitchFamily="18" charset="0"/>
              </a:rPr>
              <a:t>Em có biết câu thơ, câu ca dao, tục ngữ nào khuyên chúng ta phải biết yêu thương, hiếu thảo với ông bà, cha mẹ không?</a:t>
            </a:r>
          </a:p>
        </p:txBody>
      </p:sp>
      <p:sp>
        <p:nvSpPr>
          <p:cNvPr id="6" name="Rectangle 2"/>
          <p:cNvSpPr>
            <a:spLocks noChangeArrowheads="1"/>
          </p:cNvSpPr>
          <p:nvPr/>
        </p:nvSpPr>
        <p:spPr bwMode="auto">
          <a:xfrm>
            <a:off x="0" y="3446463"/>
            <a:ext cx="9296400" cy="2862262"/>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FF0000"/>
                </a:solidFill>
                <a:cs typeface="Arial" panose="020B0604020202020204" pitchFamily="34"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Công</a:t>
            </a:r>
            <a:r>
              <a:rPr lang="en-US" altLang="en-US" sz="3600" b="1" dirty="0">
                <a:solidFill>
                  <a:srgbClr val="FF0000"/>
                </a:solidFill>
                <a:latin typeface="Times New Roman" panose="02020603050405020304" pitchFamily="18" charset="0"/>
                <a:cs typeface="Times New Roman" panose="02020603050405020304" pitchFamily="18" charset="0"/>
              </a:rPr>
              <a:t> cha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núi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Sơn</a:t>
            </a:r>
            <a:endParaRPr lang="en-US" altLang="en-US" sz="3600" b="1"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Nghĩa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mẹ</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nước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nguồn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chảy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ra.</a:t>
            </a:r>
            <a:r>
              <a:rPr lang="en-US" altLang="en-US" sz="3600" b="1" dirty="0">
                <a:solidFill>
                  <a:srgbClr val="FF00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Một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lòng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thờ</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mẹ</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kính</a:t>
            </a:r>
            <a:r>
              <a:rPr lang="en-US" altLang="en-US" sz="3600" b="1" dirty="0">
                <a:solidFill>
                  <a:srgbClr val="FF0000"/>
                </a:solidFill>
                <a:latin typeface="Times New Roman" panose="02020603050405020304" pitchFamily="18" charset="0"/>
                <a:cs typeface="Times New Roman" panose="02020603050405020304" pitchFamily="18" charset="0"/>
              </a:rPr>
              <a:t> cha</a:t>
            </a:r>
          </a:p>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Cho </a:t>
            </a:r>
            <a:r>
              <a:rPr lang="en-US" altLang="en-US" sz="3600" b="1" dirty="0" err="1">
                <a:solidFill>
                  <a:srgbClr val="FF0000"/>
                </a:solidFill>
                <a:latin typeface="Times New Roman" panose="02020603050405020304" pitchFamily="18" charset="0"/>
                <a:cs typeface="Times New Roman" panose="02020603050405020304" pitchFamily="18" charset="0"/>
              </a:rPr>
              <a:t>tròn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chữ</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hiếu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đạo</a:t>
            </a:r>
            <a:r>
              <a:rPr lang="en-US" altLang="en-US" sz="3600" b="1" dirty="0">
                <a:solidFill>
                  <a:srgbClr val="FF0000"/>
                </a:solidFill>
                <a:latin typeface="Times New Roman" panose="02020603050405020304" pitchFamily="18" charset="0"/>
                <a:cs typeface="Times New Roman" panose="02020603050405020304" pitchFamily="18" charset="0"/>
              </a:rPr>
              <a:t> con.</a:t>
            </a:r>
          </a:p>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Ca </a:t>
            </a:r>
            <a:r>
              <a:rPr lang="en-US" altLang="en-US" sz="3600" b="1" dirty="0" err="1">
                <a:latin typeface="Times New Roman" panose="02020603050405020304" pitchFamily="18" charset="0"/>
                <a:cs typeface="Times New Roman" panose="02020603050405020304" pitchFamily="18" charset="0"/>
              </a:rPr>
              <a:t>dao</a:t>
            </a:r>
            <a:r>
              <a:rPr lang="en-US" altLang="en-US" sz="36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txBox="1">
            <a:spLocks noChangeArrowheads="1"/>
          </p:cNvSpPr>
          <p:nvPr/>
        </p:nvSpPr>
        <p:spPr bwMode="auto">
          <a:xfrm>
            <a:off x="1066800" y="381000"/>
            <a:ext cx="563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3600" dirty="0">
                <a:solidFill>
                  <a:srgbClr val="FF3300"/>
                </a:solidFill>
              </a:rPr>
              <a:t>            </a:t>
            </a:r>
            <a:r>
              <a:rPr lang="en-US" altLang="en-US" sz="3600" b="1" dirty="0">
                <a:solidFill>
                  <a:srgbClr val="FF3300"/>
                </a:solidFill>
                <a:latin typeface="Times New Roman" panose="02020603050405020304" pitchFamily="18" charset="0"/>
                <a:cs typeface="Times New Roman" panose="02020603050405020304" pitchFamily="18" charset="0"/>
              </a:rPr>
              <a:t>THỰC HÀNH</a:t>
            </a:r>
          </a:p>
        </p:txBody>
      </p:sp>
      <p:sp>
        <p:nvSpPr>
          <p:cNvPr id="5" name="Text Box 4"/>
          <p:cNvSpPr txBox="1">
            <a:spLocks noChangeArrowheads="1"/>
          </p:cNvSpPr>
          <p:nvPr/>
        </p:nvSpPr>
        <p:spPr bwMode="auto">
          <a:xfrm>
            <a:off x="633413" y="1371600"/>
            <a:ext cx="828198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err="1">
                <a:solidFill>
                  <a:srgbClr val="0000CC"/>
                </a:solidFill>
                <a:latin typeface="Times New Roman" panose="02020603050405020304" pitchFamily="18" charset="0"/>
                <a:cs typeface="Times New Roman" panose="02020603050405020304" pitchFamily="18" charset="0"/>
              </a:rPr>
              <a:t>Bài</a:t>
            </a:r>
            <a:r>
              <a:rPr lang="en-US" altLang="en-US" sz="4000" b="1" dirty="0">
                <a:solidFill>
                  <a:srgbClr val="0000CC"/>
                </a:solidFill>
                <a:latin typeface="Times New Roman" panose="02020603050405020304" pitchFamily="18" charset="0"/>
                <a:cs typeface="Times New Roman" panose="02020603050405020304" pitchFamily="18" charset="0"/>
              </a:rPr>
              <a:t> </a:t>
            </a:r>
            <a:r>
              <a:rPr lang="en-US" altLang="en-US" sz="4000" b="1" dirty="0" err="1">
                <a:solidFill>
                  <a:srgbClr val="0000CC"/>
                </a:solidFill>
                <a:latin typeface="Times New Roman" panose="02020603050405020304" pitchFamily="18" charset="0"/>
                <a:cs typeface="Times New Roman" panose="02020603050405020304" pitchFamily="18" charset="0"/>
              </a:rPr>
              <a:t>tập</a:t>
            </a:r>
            <a:r>
              <a:rPr lang="en-US" altLang="en-US" sz="4000" b="1" dirty="0">
                <a:solidFill>
                  <a:srgbClr val="0000CC"/>
                </a:solidFill>
                <a:latin typeface="Times New Roman" panose="02020603050405020304" pitchFamily="18" charset="0"/>
                <a:cs typeface="Times New Roman" panose="02020603050405020304" pitchFamily="18" charset="0"/>
              </a:rPr>
              <a:t> 1: </a:t>
            </a:r>
            <a:r>
              <a:rPr lang="en-US" altLang="en-US" sz="4000" b="1" dirty="0" err="1">
                <a:latin typeface="Times New Roman" panose="02020603050405020304" pitchFamily="18" charset="0"/>
                <a:cs typeface="Times New Roman" panose="02020603050405020304" pitchFamily="18" charset="0"/>
              </a:rPr>
              <a:t>Cách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cư</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xử</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bạn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trong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tình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huống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đúng</a:t>
            </a:r>
            <a:r>
              <a:rPr lang="en-US" altLang="en-US" sz="4000" b="1" dirty="0">
                <a:latin typeface="Times New Roman" panose="02020603050405020304" pitchFamily="18" charset="0"/>
                <a:cs typeface="Times New Roman" panose="02020603050405020304" pitchFamily="18" charset="0"/>
              </a:rPr>
              <a:t> hay </a:t>
            </a:r>
            <a:r>
              <a:rPr lang="en-US" altLang="en-US" sz="4000" b="1" dirty="0" err="1">
                <a:latin typeface="Times New Roman" panose="02020603050405020304" pitchFamily="18" charset="0"/>
                <a:cs typeface="Times New Roman" panose="02020603050405020304" pitchFamily="18" charset="0"/>
              </a:rPr>
              <a:t>sai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457200" y="457200"/>
            <a:ext cx="79248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0000CC"/>
                </a:solidFill>
                <a:latin typeface="Times New Roman" panose="02020603050405020304" pitchFamily="18" charset="0"/>
                <a:cs typeface="Times New Roman" panose="02020603050405020304" pitchFamily="18" charset="0"/>
              </a:rPr>
              <a:t>Bài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tập</a:t>
            </a:r>
            <a:r>
              <a:rPr lang="en-US" altLang="en-US" b="1" dirty="0">
                <a:solidFill>
                  <a:srgbClr val="0000CC"/>
                </a:solidFill>
                <a:latin typeface="Times New Roman" panose="02020603050405020304" pitchFamily="18" charset="0"/>
                <a:cs typeface="Times New Roman" panose="02020603050405020304" pitchFamily="18" charset="0"/>
              </a:rPr>
              <a:t> 1: </a:t>
            </a:r>
            <a:r>
              <a:rPr lang="en-US" altLang="en-US" b="1" dirty="0" err="1">
                <a:latin typeface="Times New Roman" panose="02020603050405020304" pitchFamily="18" charset="0"/>
                <a:cs typeface="Times New Roman" panose="02020603050405020304" pitchFamily="18" charset="0"/>
              </a:rPr>
              <a:t>Cách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cư</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những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đúng</a:t>
            </a:r>
            <a:r>
              <a:rPr lang="en-US" altLang="en-US" b="1" dirty="0">
                <a:latin typeface="Times New Roman" panose="02020603050405020304" pitchFamily="18" charset="0"/>
                <a:cs typeface="Times New Roman" panose="02020603050405020304" pitchFamily="18" charset="0"/>
              </a:rPr>
              <a:t> hay </a:t>
            </a:r>
            <a:r>
              <a:rPr lang="en-US" altLang="en-US" b="1" dirty="0" err="1">
                <a:latin typeface="Times New Roman" panose="02020603050405020304" pitchFamily="18" charset="0"/>
                <a:cs typeface="Times New Roman" panose="02020603050405020304" pitchFamily="18" charset="0"/>
              </a:rPr>
              <a:t>sai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sao</a:t>
            </a:r>
            <a:r>
              <a:rPr lang="en-US" altLang="en-US" b="1" dirty="0">
                <a:latin typeface="Times New Roman" panose="02020603050405020304" pitchFamily="18" charset="0"/>
                <a:cs typeface="Times New Roman" panose="02020603050405020304" pitchFamily="18" charset="0"/>
              </a:rPr>
              <a:t>?</a:t>
            </a:r>
          </a:p>
        </p:txBody>
      </p:sp>
      <p:sp>
        <p:nvSpPr>
          <p:cNvPr id="10243" name="Oval 2"/>
          <p:cNvSpPr>
            <a:spLocks noChangeArrowheads="1"/>
          </p:cNvSpPr>
          <p:nvPr/>
        </p:nvSpPr>
        <p:spPr bwMode="auto">
          <a:xfrm>
            <a:off x="1682750" y="2100263"/>
            <a:ext cx="1143000" cy="1590675"/>
          </a:xfrm>
          <a:prstGeom prst="ellipse">
            <a:avLst/>
          </a:prstGeom>
          <a:solidFill>
            <a:srgbClr val="FF330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4" name="Oval 5"/>
          <p:cNvSpPr>
            <a:spLocks noChangeArrowheads="1"/>
          </p:cNvSpPr>
          <p:nvPr/>
        </p:nvSpPr>
        <p:spPr bwMode="auto">
          <a:xfrm>
            <a:off x="2206625" y="3260725"/>
            <a:ext cx="1238250"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5" name="Oval 6"/>
          <p:cNvSpPr>
            <a:spLocks noChangeArrowheads="1"/>
          </p:cNvSpPr>
          <p:nvPr/>
        </p:nvSpPr>
        <p:spPr bwMode="auto">
          <a:xfrm>
            <a:off x="990600" y="3267075"/>
            <a:ext cx="1235075" cy="1066800"/>
          </a:xfrm>
          <a:prstGeom prst="ellipse">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6" name="Flowchart: Manual Operation 3"/>
          <p:cNvSpPr>
            <a:spLocks noChangeArrowheads="1"/>
          </p:cNvSpPr>
          <p:nvPr/>
        </p:nvSpPr>
        <p:spPr bwMode="auto">
          <a:xfrm rot="10800000">
            <a:off x="1814513" y="3113088"/>
            <a:ext cx="771525" cy="2514600"/>
          </a:xfrm>
          <a:prstGeom prst="flowChartManualOperation">
            <a:avLst/>
          </a:prstGeom>
          <a:solidFill>
            <a:srgbClr val="FF3300"/>
          </a:solidFill>
          <a:ln w="9525" algn="ctr">
            <a:solidFill>
              <a:srgbClr val="FF33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7" name="Oval 8"/>
          <p:cNvSpPr>
            <a:spLocks noChangeArrowheads="1"/>
          </p:cNvSpPr>
          <p:nvPr/>
        </p:nvSpPr>
        <p:spPr bwMode="auto">
          <a:xfrm>
            <a:off x="5734050" y="2025650"/>
            <a:ext cx="1143000" cy="1590675"/>
          </a:xfrm>
          <a:prstGeom prst="ellipse">
            <a:avLst/>
          </a:prstGeom>
          <a:solidFill>
            <a:srgbClr val="00B05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8" name="Oval 9"/>
          <p:cNvSpPr>
            <a:spLocks noChangeArrowheads="1"/>
          </p:cNvSpPr>
          <p:nvPr/>
        </p:nvSpPr>
        <p:spPr bwMode="auto">
          <a:xfrm>
            <a:off x="5049838" y="3005138"/>
            <a:ext cx="1235075" cy="10668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49" name="Flowchart: Manual Operation 10"/>
          <p:cNvSpPr>
            <a:spLocks noChangeArrowheads="1"/>
          </p:cNvSpPr>
          <p:nvPr/>
        </p:nvSpPr>
        <p:spPr bwMode="auto">
          <a:xfrm rot="10800000">
            <a:off x="5867400" y="2974975"/>
            <a:ext cx="771525" cy="2514600"/>
          </a:xfrm>
          <a:prstGeom prst="flowChartManualOperation">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250" name="Oval 11"/>
          <p:cNvSpPr>
            <a:spLocks noChangeArrowheads="1"/>
          </p:cNvSpPr>
          <p:nvPr/>
        </p:nvSpPr>
        <p:spPr bwMode="auto">
          <a:xfrm>
            <a:off x="6253163" y="3094038"/>
            <a:ext cx="1236662" cy="10668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Rectangle 4"/>
          <p:cNvSpPr>
            <a:spLocks noChangeArrowheads="1"/>
          </p:cNvSpPr>
          <p:nvPr/>
        </p:nvSpPr>
        <p:spPr bwMode="auto">
          <a:xfrm>
            <a:off x="5867400" y="5610225"/>
            <a:ext cx="87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600" b="1">
                <a:solidFill>
                  <a:srgbClr val="3333FF"/>
                </a:solidFill>
              </a:rPr>
              <a:t>Sai</a:t>
            </a:r>
          </a:p>
        </p:txBody>
      </p:sp>
      <p:sp>
        <p:nvSpPr>
          <p:cNvPr id="14" name="Rectangle 13"/>
          <p:cNvSpPr>
            <a:spLocks noChangeArrowheads="1"/>
          </p:cNvSpPr>
          <p:nvPr/>
        </p:nvSpPr>
        <p:spPr bwMode="auto">
          <a:xfrm>
            <a:off x="1590675" y="5791200"/>
            <a:ext cx="123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b="1">
                <a:solidFill>
                  <a:srgbClr val="3333FF"/>
                </a:solidFill>
              </a:rPr>
              <a:t>Đúng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69850" y="322263"/>
            <a:ext cx="8763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a.</a:t>
            </a:r>
            <a:r>
              <a:rPr lang="vi-VN" altLang="en-US" sz="3600" b="1">
                <a:latin typeface="Times New Roman" panose="02020603050405020304" pitchFamily="18" charset="0"/>
                <a:cs typeface="Times New Roman" panose="02020603050405020304" pitchFamily="18" charset="0"/>
              </a:rPr>
              <a:t>Mẹ mệt, bố đi làm mãi chưa về. Sinh vùng vằng, bực bội vì chẳng có ai đưa sinh đến nhà bạn dự sinh nhật.</a:t>
            </a:r>
          </a:p>
        </p:txBody>
      </p:sp>
      <p:sp>
        <p:nvSpPr>
          <p:cNvPr id="3" name="Oval 2"/>
          <p:cNvSpPr>
            <a:spLocks noChangeArrowheads="1"/>
          </p:cNvSpPr>
          <p:nvPr/>
        </p:nvSpPr>
        <p:spPr bwMode="auto">
          <a:xfrm>
            <a:off x="4005263" y="2484438"/>
            <a:ext cx="944562" cy="1174750"/>
          </a:xfrm>
          <a:prstGeom prst="ellipse">
            <a:avLst/>
          </a:prstGeom>
          <a:solidFill>
            <a:srgbClr val="00B050"/>
          </a:solidFill>
          <a:ln w="9525" algn="ctr">
            <a:solidFill>
              <a:schemeClr val="accent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 name="Oval 3"/>
          <p:cNvSpPr>
            <a:spLocks noChangeArrowheads="1"/>
          </p:cNvSpPr>
          <p:nvPr/>
        </p:nvSpPr>
        <p:spPr bwMode="auto">
          <a:xfrm>
            <a:off x="3321050" y="3303588"/>
            <a:ext cx="1020763" cy="7874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 name="Flowchart: Manual Operation 4"/>
          <p:cNvSpPr>
            <a:spLocks noChangeArrowheads="1"/>
          </p:cNvSpPr>
          <p:nvPr/>
        </p:nvSpPr>
        <p:spPr bwMode="auto">
          <a:xfrm rot="10800000">
            <a:off x="4114800" y="3810000"/>
            <a:ext cx="638175" cy="1855788"/>
          </a:xfrm>
          <a:prstGeom prst="flowChartManualOperation">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 name="Oval 5"/>
          <p:cNvSpPr>
            <a:spLocks noChangeArrowheads="1"/>
          </p:cNvSpPr>
          <p:nvPr/>
        </p:nvSpPr>
        <p:spPr bwMode="auto">
          <a:xfrm>
            <a:off x="4524375" y="3416300"/>
            <a:ext cx="1022350" cy="787400"/>
          </a:xfrm>
          <a:prstGeom prst="ellipse">
            <a:avLst/>
          </a:prstGeom>
          <a:solidFill>
            <a:srgbClr val="00B050"/>
          </a:solidFill>
          <a:ln w="9525" algn="ctr">
            <a:solidFill>
              <a:srgbClr val="00B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599</TotalTime>
  <Words>1194</Words>
  <Application>Microsoft Office PowerPoint</Application>
  <PresentationFormat>On-screen Show (4:3)</PresentationFormat>
  <Paragraphs>84</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.VnTime</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194</cp:revision>
  <cp:lastPrinted>1601-01-01T00:00:00Z</cp:lastPrinted>
  <dcterms:created xsi:type="dcterms:W3CDTF">1601-01-01T00:00:00Z</dcterms:created>
  <dcterms:modified xsi:type="dcterms:W3CDTF">2021-11-22T13:35:36Z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